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27"/>
  </p:notesMasterIdLst>
  <p:sldIdLst>
    <p:sldId id="470" r:id="rId11"/>
    <p:sldId id="300" r:id="rId12"/>
    <p:sldId id="353" r:id="rId13"/>
    <p:sldId id="496" r:id="rId14"/>
    <p:sldId id="493" r:id="rId15"/>
    <p:sldId id="497" r:id="rId16"/>
    <p:sldId id="499" r:id="rId17"/>
    <p:sldId id="494" r:id="rId18"/>
    <p:sldId id="500" r:id="rId19"/>
    <p:sldId id="501" r:id="rId20"/>
    <p:sldId id="502" r:id="rId21"/>
    <p:sldId id="503" r:id="rId22"/>
    <p:sldId id="504" r:id="rId23"/>
    <p:sldId id="505" r:id="rId24"/>
    <p:sldId id="495" r:id="rId25"/>
    <p:sldId id="297" r:id="rId26"/>
  </p:sldIdLst>
  <p:sldSz cx="12190413" cy="6859588"/>
  <p:notesSz cx="6858000" cy="9144000"/>
  <p:embeddedFontLst>
    <p:embeddedFont>
      <p:font typeface="Calibri" pitchFamily="34" charset="0"/>
      <p:regular r:id="rId28"/>
      <p:bold r:id="rId29"/>
      <p:italic r:id="rId30"/>
      <p:boldItalic r:id="rId31"/>
    </p:embeddedFont>
    <p:embeddedFont>
      <p:font typeface="宋体" pitchFamily="2" charset="-122"/>
      <p:regular r:id="rId32"/>
    </p:embeddedFont>
    <p:embeddedFont>
      <p:font typeface="等线" charset="-122"/>
      <p:regular r:id="rId33"/>
      <p:bold r:id="rId34"/>
    </p:embeddedFont>
    <p:embeddedFont>
      <p:font typeface="Impact" pitchFamily="34" charset="0"/>
      <p:regular r:id="rId35"/>
    </p:embeddedFont>
    <p:embeddedFont>
      <p:font typeface="Helvetica" pitchFamily="34" charset="0"/>
      <p:regular r:id="rId36"/>
      <p:bold r:id="rId37"/>
      <p:italic r:id="rId38"/>
      <p:boldItalic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53"/>
    <a:srgbClr val="E4E4E4"/>
    <a:srgbClr val="DEDEDE"/>
    <a:srgbClr val="D4D4D4"/>
    <a:srgbClr val="81B747"/>
    <a:srgbClr val="77A3C1"/>
    <a:srgbClr val="31C7C9"/>
    <a:srgbClr val="F8F8F8"/>
    <a:srgbClr val="01ACBE"/>
    <a:srgbClr val="E25E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89" autoAdjust="0"/>
    <p:restoredTop sz="86906" autoAdjust="0"/>
  </p:normalViewPr>
  <p:slideViewPr>
    <p:cSldViewPr snapToGrid="0" showGuides="1">
      <p:cViewPr>
        <p:scale>
          <a:sx n="70" d="100"/>
          <a:sy n="70" d="100"/>
        </p:scale>
        <p:origin x="-1350" y="-306"/>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2020/12/4</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1181032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2260117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latin typeface="Calibri"/>
                <a:ea typeface="宋体"/>
              </a:rPr>
              <a:pPr/>
              <a:t>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60117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latin typeface="Calibri"/>
                <a:ea typeface="宋体"/>
              </a:rPr>
              <a:pPr/>
              <a:t>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60117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latin typeface="Calibri"/>
                <a:ea typeface="宋体"/>
              </a:rPr>
              <a:pPr/>
              <a:t>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60117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Để</a:t>
            </a:r>
            <a:r>
              <a:rPr lang="en-US" altLang="zh-CN" baseline="0" dirty="0" smtClean="0"/>
              <a:t> không reload trang, tăng tính tiện dụng cho người dùng, thì em có sử dụng javascript để xử lý DOM.</a:t>
            </a:r>
          </a:p>
          <a:p>
            <a:r>
              <a:rPr lang="en-US" altLang="zh-CN" baseline="0" dirty="0" smtClean="0"/>
              <a:t>Và gọi Ajax về server để xử lý dữ liệu</a:t>
            </a:r>
          </a:p>
          <a:p>
            <a:r>
              <a:rPr lang="en-US" altLang="zh-CN" baseline="0" dirty="0" smtClean="0"/>
              <a:t>Để làm điều đó, server sẽ phải cung cấp một API để có thể xử lý.</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latin typeface="Calibri"/>
                <a:ea typeface="宋体"/>
              </a:rPr>
              <a:pPr/>
              <a:t>14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6011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1121752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31483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112175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 bằng</a:t>
            </a:r>
            <a:r>
              <a:rPr lang="en-US" altLang="zh-CN" baseline="0" dirty="0" smtClean="0"/>
              <a:t> lái xe a1 được diễn ra hằng năm và người dự thi sẽ được cấp một bộ tài liệu câu hỏi trắc nghiệm để thi về lý thuyết. Nếu cung cấp cho người dự thi một công cụ để có thể vừa học lý thuyết vừa có công cụ hỗ trợ luyện thi thì sác xuất người dự thi vượt qua bộ đề sát hạch sẽ khá cao. Do đó chúng em quyết định lựa chọn đề tài này để xây dựng công cụ hỗ trợ cho người dự thi bằng lái xe a1.</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latin typeface="Calibri"/>
                <a:ea typeface="宋体"/>
              </a:rPr>
              <a:pPr/>
              <a:t>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5088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1121752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Yêu</a:t>
            </a:r>
            <a:r>
              <a:rPr lang="en-US" altLang="zh-CN" baseline="0" dirty="0" smtClean="0"/>
              <a:t> cầu lưu trữ về tài khoản.bộ đề thi, câu hỏi trắc nghiệm. Có thể thêm, xóa, sửa dữ liệu</a:t>
            </a:r>
          </a:p>
          <a:p>
            <a:r>
              <a:rPr lang="en-US" altLang="zh-CN" baseline="0" dirty="0" smtClean="0"/>
              <a:t>Yêu cầu thống kê: thống kê được số lượng tài khoản trong hệ thống, số lượng bộ đề và số lượng câu hỏi hiện tại có trong hệ thống</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latin typeface="Calibri"/>
                <a:ea typeface="宋体"/>
              </a:rPr>
              <a:pPr/>
              <a:t>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72845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vi-VN" sz="1200" kern="1200" dirty="0" smtClean="0">
                <a:solidFill>
                  <a:schemeClr val="tx1"/>
                </a:solidFill>
                <a:effectLst/>
                <a:latin typeface="+mn-lt"/>
                <a:ea typeface="+mn-ea"/>
                <a:cs typeface="+mn-cs"/>
              </a:rPr>
              <a:t>Tiện dụng: Giao diện người dùng dễ sử dụng, dễ thao tác.</a:t>
            </a:r>
          </a:p>
          <a:p>
            <a:pPr lvl="0"/>
            <a:r>
              <a:rPr lang="vi-VN" sz="1200" kern="1200" dirty="0" smtClean="0">
                <a:solidFill>
                  <a:schemeClr val="tx1"/>
                </a:solidFill>
                <a:effectLst/>
                <a:latin typeface="+mn-lt"/>
                <a:ea typeface="+mn-ea"/>
                <a:cs typeface="+mn-cs"/>
              </a:rPr>
              <a:t>Tin cậy: Dữ liệu phải chính xác, đáng tin cậy.</a:t>
            </a:r>
          </a:p>
          <a:p>
            <a:pPr lvl="0"/>
            <a:r>
              <a:rPr lang="vi-VN" sz="1200" kern="1200" dirty="0" smtClean="0">
                <a:solidFill>
                  <a:schemeClr val="tx1"/>
                </a:solidFill>
                <a:effectLst/>
                <a:latin typeface="+mn-lt"/>
                <a:ea typeface="+mn-ea"/>
                <a:cs typeface="+mn-cs"/>
              </a:rPr>
              <a:t>Ngôn ngữ lập trình: Hệ thống phải được xây dựng bằng ngôn ngữ lập trình C# và xây dựng </a:t>
            </a:r>
            <a:r>
              <a:rPr lang="en-US" sz="1200" kern="1200" dirty="0" smtClean="0">
                <a:solidFill>
                  <a:schemeClr val="tx1"/>
                </a:solidFill>
                <a:effectLst/>
                <a:latin typeface="+mn-lt"/>
                <a:ea typeface="+mn-ea"/>
                <a:cs typeface="+mn-cs"/>
              </a:rPr>
              <a:t>bằng</a:t>
            </a:r>
            <a:r>
              <a:rPr lang="en-US" sz="1200" kern="1200" baseline="0" dirty="0" smtClean="0">
                <a:solidFill>
                  <a:schemeClr val="tx1"/>
                </a:solidFill>
                <a:effectLst/>
                <a:latin typeface="+mn-lt"/>
                <a:ea typeface="+mn-ea"/>
                <a:cs typeface="+mn-cs"/>
              </a:rPr>
              <a:t> webform</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Tiến hóa: Hệ thống thiết kế dễ bảo trì, dễ nâng cấp.</a:t>
            </a:r>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latin typeface="Calibri"/>
                <a:ea typeface="宋体"/>
              </a:rPr>
              <a:pPr/>
              <a:t>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7284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1121752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2260117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632798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8348997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Tree>
    <p:extLst>
      <p:ext uri="{BB962C8B-B14F-4D97-AF65-F5344CB8AC3E}">
        <p14:creationId xmlns:p14="http://schemas.microsoft.com/office/powerpoint/2010/main" val="125549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46453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7096221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Tree>
    <p:extLst>
      <p:ext uri="{BB962C8B-B14F-4D97-AF65-F5344CB8AC3E}">
        <p14:creationId xmlns:p14="http://schemas.microsoft.com/office/powerpoint/2010/main" val="2718168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28932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6979079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Tree>
    <p:extLst>
      <p:ext uri="{BB962C8B-B14F-4D97-AF65-F5344CB8AC3E}">
        <p14:creationId xmlns:p14="http://schemas.microsoft.com/office/powerpoint/2010/main" val="2214738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0303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945302849"/>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Tree>
    <p:extLst>
      <p:ext uri="{BB962C8B-B14F-4D97-AF65-F5344CB8AC3E}">
        <p14:creationId xmlns:p14="http://schemas.microsoft.com/office/powerpoint/2010/main" val="416299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3729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17412414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Tree>
    <p:extLst>
      <p:ext uri="{BB962C8B-B14F-4D97-AF65-F5344CB8AC3E}">
        <p14:creationId xmlns:p14="http://schemas.microsoft.com/office/powerpoint/2010/main" val="211847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46944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50274702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Tree>
    <p:extLst>
      <p:ext uri="{BB962C8B-B14F-4D97-AF65-F5344CB8AC3E}">
        <p14:creationId xmlns:p14="http://schemas.microsoft.com/office/powerpoint/2010/main" val="338015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5212940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8163827"/>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Tree>
    <p:extLst>
      <p:ext uri="{BB962C8B-B14F-4D97-AF65-F5344CB8AC3E}">
        <p14:creationId xmlns:p14="http://schemas.microsoft.com/office/powerpoint/2010/main" val="293213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963950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552026902"/>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Tree>
    <p:extLst>
      <p:ext uri="{BB962C8B-B14F-4D97-AF65-F5344CB8AC3E}">
        <p14:creationId xmlns:p14="http://schemas.microsoft.com/office/powerpoint/2010/main" val="1915925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2020/12/4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2020/12/4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2020/12/4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image" Target="../media/image1.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1.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2020/12/4</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12/4/2020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04/12/2020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jpg"/><Relationship Id="rId5" Type="http://schemas.openxmlformats.org/officeDocument/2006/relationships/notesSlide" Target="../notesSlides/notesSlide1.xml"/><Relationship Id="rId4"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3.xml"/><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直角三角形 12"/>
          <p:cNvSpPr/>
          <p:nvPr/>
        </p:nvSpPr>
        <p:spPr>
          <a:xfrm rot="21300808">
            <a:off x="3540759" y="5517933"/>
            <a:ext cx="4675798" cy="2635468"/>
          </a:xfrm>
          <a:custGeom>
            <a:avLst/>
            <a:gdLst>
              <a:gd name="connsiteX0" fmla="*/ 0 w 4814871"/>
              <a:gd name="connsiteY0" fmla="*/ 1852198 h 1852198"/>
              <a:gd name="connsiteX1" fmla="*/ 0 w 4814871"/>
              <a:gd name="connsiteY1" fmla="*/ 0 h 1852198"/>
              <a:gd name="connsiteX2" fmla="*/ 4814871 w 4814871"/>
              <a:gd name="connsiteY2" fmla="*/ 1852198 h 1852198"/>
              <a:gd name="connsiteX3" fmla="*/ 0 w 4814871"/>
              <a:gd name="connsiteY3" fmla="*/ 1852198 h 1852198"/>
              <a:gd name="connsiteX0" fmla="*/ 0 w 4795821"/>
              <a:gd name="connsiteY0" fmla="*/ 1852198 h 1852198"/>
              <a:gd name="connsiteX1" fmla="*/ 0 w 4795821"/>
              <a:gd name="connsiteY1" fmla="*/ 0 h 1852198"/>
              <a:gd name="connsiteX2" fmla="*/ 4795821 w 4795821"/>
              <a:gd name="connsiteY2" fmla="*/ 613948 h 1852198"/>
              <a:gd name="connsiteX3" fmla="*/ 0 w 4795821"/>
              <a:gd name="connsiteY3" fmla="*/ 1852198 h 1852198"/>
              <a:gd name="connsiteX0" fmla="*/ 266700 w 5062521"/>
              <a:gd name="connsiteY0" fmla="*/ 1623598 h 1623598"/>
              <a:gd name="connsiteX1" fmla="*/ 0 w 5062521"/>
              <a:gd name="connsiteY1" fmla="*/ 0 h 1623598"/>
              <a:gd name="connsiteX2" fmla="*/ 5062521 w 5062521"/>
              <a:gd name="connsiteY2" fmla="*/ 385348 h 1623598"/>
              <a:gd name="connsiteX3" fmla="*/ 266700 w 5062521"/>
              <a:gd name="connsiteY3" fmla="*/ 1623598 h 1623598"/>
              <a:gd name="connsiteX0" fmla="*/ 438150 w 5233971"/>
              <a:gd name="connsiteY0" fmla="*/ 1699798 h 1699798"/>
              <a:gd name="connsiteX1" fmla="*/ 0 w 5233971"/>
              <a:gd name="connsiteY1" fmla="*/ 0 h 1699798"/>
              <a:gd name="connsiteX2" fmla="*/ 5233971 w 5233971"/>
              <a:gd name="connsiteY2" fmla="*/ 461548 h 1699798"/>
              <a:gd name="connsiteX3" fmla="*/ 438150 w 5233971"/>
              <a:gd name="connsiteY3" fmla="*/ 1699798 h 1699798"/>
              <a:gd name="connsiteX0" fmla="*/ 190500 w 5233971"/>
              <a:gd name="connsiteY0" fmla="*/ 2137948 h 2137948"/>
              <a:gd name="connsiteX1" fmla="*/ 0 w 5233971"/>
              <a:gd name="connsiteY1" fmla="*/ 0 h 2137948"/>
              <a:gd name="connsiteX2" fmla="*/ 5233971 w 5233971"/>
              <a:gd name="connsiteY2" fmla="*/ 461548 h 2137948"/>
              <a:gd name="connsiteX3" fmla="*/ 190500 w 5233971"/>
              <a:gd name="connsiteY3" fmla="*/ 2137948 h 2137948"/>
              <a:gd name="connsiteX0" fmla="*/ 190500 w 5195871"/>
              <a:gd name="connsiteY0" fmla="*/ 2137948 h 2137948"/>
              <a:gd name="connsiteX1" fmla="*/ 0 w 5195871"/>
              <a:gd name="connsiteY1" fmla="*/ 0 h 2137948"/>
              <a:gd name="connsiteX2" fmla="*/ 5195871 w 5195871"/>
              <a:gd name="connsiteY2" fmla="*/ 442498 h 2137948"/>
              <a:gd name="connsiteX3" fmla="*/ 190500 w 5195871"/>
              <a:gd name="connsiteY3" fmla="*/ 2137948 h 2137948"/>
            </a:gdLst>
            <a:ahLst/>
            <a:cxnLst>
              <a:cxn ang="0">
                <a:pos x="connsiteX0" y="connsiteY0"/>
              </a:cxn>
              <a:cxn ang="0">
                <a:pos x="connsiteX1" y="connsiteY1"/>
              </a:cxn>
              <a:cxn ang="0">
                <a:pos x="connsiteX2" y="connsiteY2"/>
              </a:cxn>
              <a:cxn ang="0">
                <a:pos x="connsiteX3" y="connsiteY3"/>
              </a:cxn>
            </a:cxnLst>
            <a:rect l="l" t="t" r="r" b="b"/>
            <a:pathLst>
              <a:path w="5195871" h="2137948">
                <a:moveTo>
                  <a:pt x="190500" y="2137948"/>
                </a:moveTo>
                <a:lnTo>
                  <a:pt x="0" y="0"/>
                </a:lnTo>
                <a:lnTo>
                  <a:pt x="5195871" y="442498"/>
                </a:lnTo>
                <a:lnTo>
                  <a:pt x="190500" y="213794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rot="1052184">
            <a:off x="-1771102" y="-1422900"/>
            <a:ext cx="7980249" cy="8832503"/>
            <a:chOff x="2899857" y="-694266"/>
            <a:chExt cx="6284692" cy="7553855"/>
          </a:xfrm>
        </p:grpSpPr>
        <p:sp>
          <p:nvSpPr>
            <p:cNvPr id="17" name="矩形 4"/>
            <p:cNvSpPr/>
            <p:nvPr/>
          </p:nvSpPr>
          <p:spPr>
            <a:xfrm>
              <a:off x="3281960" y="-694266"/>
              <a:ext cx="5902589" cy="4221995"/>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blipFill dpi="0" rotWithShape="0">
              <a:blip r:embed="rId6"/>
              <a:srcRect/>
              <a:tile tx="-1016000" ty="1270000" sx="55000" sy="55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直角三角形 8"/>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7" name="PA_MakeIt Last.mp3">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cstate="print"/>
          <a:stretch>
            <a:fillRect/>
          </a:stretch>
        </p:blipFill>
        <p:spPr>
          <a:xfrm>
            <a:off x="-765599" y="-1676722"/>
            <a:ext cx="609600" cy="609600"/>
          </a:xfrm>
          <a:prstGeom prst="rect">
            <a:avLst/>
          </a:prstGeom>
        </p:spPr>
      </p:pic>
      <p:sp>
        <p:nvSpPr>
          <p:cNvPr id="20" name="TextBox 5"/>
          <p:cNvSpPr txBox="1"/>
          <p:nvPr/>
        </p:nvSpPr>
        <p:spPr>
          <a:xfrm>
            <a:off x="7001341" y="3217956"/>
            <a:ext cx="4694478" cy="523220"/>
          </a:xfrm>
          <a:prstGeom prst="rect">
            <a:avLst/>
          </a:prstGeom>
          <a:noFill/>
        </p:spPr>
        <p:txBody>
          <a:bodyPr wrap="square" rtlCol="0">
            <a:spAutoFit/>
          </a:bodyPr>
          <a:lstStyle/>
          <a:p>
            <a:pPr algn="ctr"/>
            <a:r>
              <a:rPr lang="en-US" altLang="zh-CN" sz="2800" dirty="0" smtClean="0">
                <a:solidFill>
                  <a:schemeClr val="bg1">
                    <a:lumMod val="65000"/>
                  </a:schemeClr>
                </a:solidFill>
                <a:cs typeface="+mn-ea"/>
                <a:sym typeface="+mn-lt"/>
              </a:rPr>
              <a:t>GVHD: Đoàn Phước Miền</a:t>
            </a:r>
            <a:endParaRPr lang="en-US" altLang="zh-CN" sz="2800" dirty="0">
              <a:solidFill>
                <a:schemeClr val="bg1">
                  <a:lumMod val="65000"/>
                </a:schemeClr>
              </a:solidFill>
              <a:cs typeface="+mn-ea"/>
              <a:sym typeface="+mn-lt"/>
            </a:endParaRPr>
          </a:p>
        </p:txBody>
      </p:sp>
      <p:sp>
        <p:nvSpPr>
          <p:cNvPr id="21" name="TextBox 16"/>
          <p:cNvSpPr txBox="1"/>
          <p:nvPr/>
        </p:nvSpPr>
        <p:spPr>
          <a:xfrm>
            <a:off x="6159500" y="1609292"/>
            <a:ext cx="6526213" cy="1323439"/>
          </a:xfrm>
          <a:prstGeom prst="rect">
            <a:avLst/>
          </a:prstGeom>
          <a:noFill/>
        </p:spPr>
        <p:txBody>
          <a:bodyPr wrap="square" rtlCol="0">
            <a:spAutoFit/>
          </a:bodyPr>
          <a:lstStyle/>
          <a:p>
            <a:pPr algn="ctr"/>
            <a:r>
              <a:rPr lang="en-US" altLang="zh-CN" sz="4000" b="1" dirty="0" smtClean="0">
                <a:solidFill>
                  <a:schemeClr val="accent3"/>
                </a:solidFill>
                <a:cs typeface="+mn-ea"/>
                <a:sym typeface="+mn-lt"/>
              </a:rPr>
              <a:t>XÂY DỰNG WEBSITE </a:t>
            </a:r>
            <a:r>
              <a:rPr lang="en-US" altLang="zh-CN" sz="4000" b="1" dirty="0" smtClean="0">
                <a:solidFill>
                  <a:srgbClr val="FFBF53"/>
                </a:solidFill>
                <a:cs typeface="+mn-ea"/>
                <a:sym typeface="+mn-lt"/>
              </a:rPr>
              <a:t>LUYỆN THI LÁI XE A1</a:t>
            </a:r>
            <a:endParaRPr lang="en-US" sz="4000" b="1" dirty="0">
              <a:solidFill>
                <a:srgbClr val="FFBF53"/>
              </a:solidFill>
              <a:cs typeface="+mn-ea"/>
              <a:sym typeface="+mn-lt"/>
            </a:endParaRPr>
          </a:p>
        </p:txBody>
      </p:sp>
      <p:sp>
        <p:nvSpPr>
          <p:cNvPr id="24" name="TextBox 18"/>
          <p:cNvSpPr txBox="1"/>
          <p:nvPr/>
        </p:nvSpPr>
        <p:spPr>
          <a:xfrm>
            <a:off x="6647136" y="4456946"/>
            <a:ext cx="5402889" cy="1446550"/>
          </a:xfrm>
          <a:prstGeom prst="rect">
            <a:avLst/>
          </a:prstGeom>
          <a:noFill/>
        </p:spPr>
        <p:txBody>
          <a:bodyPr wrap="none" rtlCol="0">
            <a:spAutoFit/>
          </a:bodyPr>
          <a:lstStyle/>
          <a:p>
            <a:pPr algn="ctr"/>
            <a:r>
              <a:rPr lang="en-US" altLang="zh-CN" sz="3200" b="1" dirty="0" smtClean="0">
                <a:solidFill>
                  <a:schemeClr val="accent3"/>
                </a:solidFill>
                <a:cs typeface="+mn-ea"/>
                <a:sym typeface="+mn-lt"/>
              </a:rPr>
              <a:t>Thành viên nhóm</a:t>
            </a:r>
            <a:r>
              <a:rPr lang="zh-CN" altLang="en-US" sz="3200" b="1" dirty="0" smtClean="0">
                <a:solidFill>
                  <a:schemeClr val="accent3"/>
                </a:solidFill>
                <a:cs typeface="+mn-ea"/>
                <a:sym typeface="+mn-lt"/>
              </a:rPr>
              <a:t>：</a:t>
            </a:r>
            <a:endParaRPr lang="en-US" altLang="zh-CN" sz="3200" b="1" dirty="0" smtClean="0">
              <a:solidFill>
                <a:schemeClr val="accent3"/>
              </a:solidFill>
              <a:cs typeface="+mn-ea"/>
              <a:sym typeface="+mn-lt"/>
            </a:endParaRPr>
          </a:p>
          <a:p>
            <a:r>
              <a:rPr lang="en-US" sz="2800" b="1" dirty="0" smtClean="0">
                <a:solidFill>
                  <a:schemeClr val="accent1"/>
                </a:solidFill>
                <a:cs typeface="+mn-ea"/>
                <a:sym typeface="+mn-lt"/>
              </a:rPr>
              <a:t>110117051 – Đổ Trọng Hảo</a:t>
            </a:r>
          </a:p>
          <a:p>
            <a:r>
              <a:rPr lang="en-US" sz="2800" b="1" dirty="0" smtClean="0">
                <a:solidFill>
                  <a:schemeClr val="accent1"/>
                </a:solidFill>
                <a:cs typeface="+mn-ea"/>
                <a:sym typeface="+mn-lt"/>
              </a:rPr>
              <a:t>110117035 – Nguyễn Minh Thư</a:t>
            </a:r>
            <a:endParaRPr lang="en-GB" sz="2800" b="1" dirty="0">
              <a:solidFill>
                <a:schemeClr val="accent1"/>
              </a:solidFill>
              <a:cs typeface="+mn-ea"/>
              <a:sym typeface="+mn-lt"/>
            </a:endParaRPr>
          </a:p>
        </p:txBody>
      </p:sp>
      <p:cxnSp>
        <p:nvCxnSpPr>
          <p:cNvPr id="3" name="Straight Connector 2"/>
          <p:cNvCxnSpPr/>
          <p:nvPr/>
        </p:nvCxnSpPr>
        <p:spPr>
          <a:xfrm>
            <a:off x="7899400" y="3021631"/>
            <a:ext cx="31115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2424996"/>
      </p:ext>
    </p:extLst>
  </p:cSld>
  <p:clrMapOvr>
    <a:masterClrMapping/>
  </p:clrMapOvr>
  <p:transition spd="slow">
    <p:blinds dir="vert"/>
  </p:transition>
  <p:timing>
    <p:tnLst>
      <p:par>
        <p:cTn id="1" dur="indefinite" restart="never" nodeType="tmRoot">
          <p:childTnLst>
            <p:audio>
              <p:cMediaNode vol="100000" numSld="100">
                <p:cTn id="2"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184" y="-571187"/>
            <a:ext cx="12398780" cy="1636652"/>
            <a:chOff x="-104184" y="-571187"/>
            <a:chExt cx="12398780" cy="1636652"/>
          </a:xfrm>
        </p:grpSpPr>
        <p:grpSp>
          <p:nvGrpSpPr>
            <p:cNvPr id="20" name="组合 19"/>
            <p:cNvGrpSpPr/>
            <p:nvPr/>
          </p:nvGrpSpPr>
          <p:grpSpPr>
            <a:xfrm rot="20547816" flipH="1">
              <a:off x="10961093" y="-571187"/>
              <a:ext cx="1333503" cy="1464423"/>
              <a:chOff x="2899857" y="-718024"/>
              <a:chExt cx="6353931" cy="7577613"/>
            </a:xfrm>
          </p:grpSpPr>
          <p:sp>
            <p:nvSpPr>
              <p:cNvPr id="21"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直角三角形 22"/>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rot="1052184">
              <a:off x="-104184" y="-571187"/>
              <a:ext cx="1333503" cy="1464423"/>
              <a:chOff x="2899857" y="-718024"/>
              <a:chExt cx="6353931" cy="7577613"/>
            </a:xfrm>
          </p:grpSpPr>
          <p:sp>
            <p:nvSpPr>
              <p:cNvPr id="14"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直角三角形 16"/>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p:cNvGrpSpPr/>
            <p:nvPr/>
          </p:nvGrpSpPr>
          <p:grpSpPr>
            <a:xfrm>
              <a:off x="0" y="327761"/>
              <a:ext cx="12190413" cy="737704"/>
              <a:chOff x="0" y="422356"/>
              <a:chExt cx="12190413" cy="737704"/>
            </a:xfrm>
          </p:grpSpPr>
          <p:sp>
            <p:nvSpPr>
              <p:cNvPr id="18" name="TextBox 20"/>
              <p:cNvSpPr txBox="1"/>
              <p:nvPr/>
            </p:nvSpPr>
            <p:spPr>
              <a:xfrm>
                <a:off x="3918858" y="422356"/>
                <a:ext cx="4132612" cy="461665"/>
              </a:xfrm>
              <a:prstGeom prst="rect">
                <a:avLst/>
              </a:prstGeom>
              <a:noFill/>
            </p:spPr>
            <p:txBody>
              <a:bodyPr wrap="square" rtlCol="0">
                <a:spAutoFit/>
              </a:bodyPr>
              <a:lstStyle/>
              <a:p>
                <a:pPr algn="ctr"/>
                <a:r>
                  <a:rPr lang="en-US" altLang="zh-CN" sz="2400" dirty="0" smtClean="0">
                    <a:solidFill>
                      <a:schemeClr val="bg1">
                        <a:lumMod val="50000"/>
                      </a:schemeClr>
                    </a:solidFill>
                    <a:cs typeface="+mn-ea"/>
                    <a:sym typeface="+mn-lt"/>
                  </a:rPr>
                  <a:t>CÔNG NGHỆ SỬ DỤNG</a:t>
                </a:r>
                <a:endParaRPr lang="zh-CN" altLang="en-US" sz="2400" dirty="0">
                  <a:solidFill>
                    <a:schemeClr val="bg1">
                      <a:lumMod val="50000"/>
                    </a:schemeClr>
                  </a:solidFill>
                  <a:cs typeface="+mn-ea"/>
                  <a:sym typeface="+mn-lt"/>
                </a:endParaRPr>
              </a:p>
            </p:txBody>
          </p:sp>
          <p:sp>
            <p:nvSpPr>
              <p:cNvPr id="12" name="矩形 11"/>
              <p:cNvSpPr/>
              <p:nvPr/>
            </p:nvSpPr>
            <p:spPr>
              <a:xfrm flipV="1">
                <a:off x="0" y="1104886"/>
                <a:ext cx="12190413" cy="551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gr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80557"/>
            <a:ext cx="12211050" cy="507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91760" y="1257337"/>
            <a:ext cx="2386807" cy="523220"/>
          </a:xfrm>
          <a:prstGeom prst="rect">
            <a:avLst/>
          </a:prstGeom>
          <a:noFill/>
        </p:spPr>
        <p:txBody>
          <a:bodyPr wrap="none" rtlCol="0">
            <a:spAutoFit/>
          </a:bodyPr>
          <a:lstStyle/>
          <a:p>
            <a:r>
              <a:rPr lang="en-US" sz="2800" b="1" dirty="0" smtClean="0"/>
              <a:t>DATA TABLE</a:t>
            </a:r>
            <a:endParaRPr lang="en-US" sz="2800" b="1" dirty="0"/>
          </a:p>
        </p:txBody>
      </p:sp>
      <p:sp>
        <p:nvSpPr>
          <p:cNvPr id="4" name="Oval 3"/>
          <p:cNvSpPr/>
          <p:nvPr/>
        </p:nvSpPr>
        <p:spPr>
          <a:xfrm>
            <a:off x="-8101" y="1780557"/>
            <a:ext cx="1801275" cy="642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05172" y="1780557"/>
            <a:ext cx="2985241" cy="642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87348" y="2253962"/>
            <a:ext cx="522699" cy="642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427332" y="2240479"/>
            <a:ext cx="522699" cy="642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441686" y="2321999"/>
            <a:ext cx="522699" cy="642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891962" y="2316806"/>
            <a:ext cx="522699" cy="642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1667714" y="2296641"/>
            <a:ext cx="522699" cy="642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278835" y="6217578"/>
            <a:ext cx="2985241" cy="642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31525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122"/>
                                        </p:tgtEl>
                                        <p:attrNameLst>
                                          <p:attrName>style.visibility</p:attrName>
                                        </p:attrNameLst>
                                      </p:cBhvr>
                                      <p:to>
                                        <p:strVal val="visible"/>
                                      </p:to>
                                    </p:set>
                                    <p:animEffect transition="in" filter="fade">
                                      <p:cBhvr>
                                        <p:cTn id="19" dur="1000"/>
                                        <p:tgtEl>
                                          <p:spTgt spid="5122"/>
                                        </p:tgtEl>
                                      </p:cBhvr>
                                    </p:animEffect>
                                    <p:anim calcmode="lin" valueType="num">
                                      <p:cBhvr>
                                        <p:cTn id="20" dur="1000" fill="hold"/>
                                        <p:tgtEl>
                                          <p:spTgt spid="5122"/>
                                        </p:tgtEl>
                                        <p:attrNameLst>
                                          <p:attrName>ppt_x</p:attrName>
                                        </p:attrNameLst>
                                      </p:cBhvr>
                                      <p:tavLst>
                                        <p:tav tm="0">
                                          <p:val>
                                            <p:strVal val="#ppt_x"/>
                                          </p:val>
                                        </p:tav>
                                        <p:tav tm="100000">
                                          <p:val>
                                            <p:strVal val="#ppt_x"/>
                                          </p:val>
                                        </p:tav>
                                      </p:tavLst>
                                    </p:anim>
                                    <p:anim calcmode="lin" valueType="num">
                                      <p:cBhvr>
                                        <p:cTn id="21"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arn(inVertical)">
                                      <p:cBhvr>
                                        <p:cTn id="39" dur="500"/>
                                        <p:tgtEl>
                                          <p:spTgt spid="3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arn(inVertical)">
                                      <p:cBhvr>
                                        <p:cTn id="42" dur="500"/>
                                        <p:tgtEl>
                                          <p:spTgt spid="3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barn(inVertical)">
                                      <p:cBhvr>
                                        <p:cTn id="45" dur="500"/>
                                        <p:tgtEl>
                                          <p:spTgt spid="3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barn(inVertical)">
                                      <p:cBhvr>
                                        <p:cTn id="48" dur="500"/>
                                        <p:tgtEl>
                                          <p:spTgt spid="36"/>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barn(inVertical)">
                                      <p:cBhvr>
                                        <p:cTn id="51" dur="500"/>
                                        <p:tgtEl>
                                          <p:spTgt spid="37"/>
                                        </p:tgtEl>
                                      </p:cBhvr>
                                    </p:animEffect>
                                  </p:childTnLst>
                                </p:cTn>
                              </p:par>
                              <p:par>
                                <p:cTn id="52" presetID="10" presetClass="exit" presetSubtype="0" fill="hold" grpId="1" nodeType="withEffect">
                                  <p:stCondLst>
                                    <p:cond delay="0"/>
                                  </p:stCondLst>
                                  <p:childTnLst>
                                    <p:animEffect transition="out" filter="fad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down)">
                                      <p:cBhvr>
                                        <p:cTn id="59" dur="500"/>
                                        <p:tgtEl>
                                          <p:spTgt spid="38"/>
                                        </p:tgtEl>
                                      </p:cBhvr>
                                    </p:animEffect>
                                  </p:childTnLst>
                                </p:cTn>
                              </p:par>
                              <p:par>
                                <p:cTn id="60" presetID="10" presetClass="exit" presetSubtype="0" fill="hold" grpId="1" nodeType="withEffect">
                                  <p:stCondLst>
                                    <p:cond delay="0"/>
                                  </p:stCondLst>
                                  <p:childTnLst>
                                    <p:animEffect transition="out" filter="fade">
                                      <p:cBhvr>
                                        <p:cTn id="61" dur="500"/>
                                        <p:tgtEl>
                                          <p:spTgt spid="30"/>
                                        </p:tgtEl>
                                      </p:cBhvr>
                                    </p:animEffect>
                                    <p:set>
                                      <p:cBhvr>
                                        <p:cTn id="62" dur="1" fill="hold">
                                          <p:stCondLst>
                                            <p:cond delay="499"/>
                                          </p:stCondLst>
                                        </p:cTn>
                                        <p:tgtEl>
                                          <p:spTgt spid="30"/>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31"/>
                                        </p:tgtEl>
                                      </p:cBhvr>
                                    </p:animEffect>
                                    <p:set>
                                      <p:cBhvr>
                                        <p:cTn id="65" dur="1" fill="hold">
                                          <p:stCondLst>
                                            <p:cond delay="499"/>
                                          </p:stCondLst>
                                        </p:cTn>
                                        <p:tgtEl>
                                          <p:spTgt spid="3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2"/>
                                        </p:tgtEl>
                                      </p:cBhvr>
                                    </p:animEffect>
                                    <p:set>
                                      <p:cBhvr>
                                        <p:cTn id="68" dur="1" fill="hold">
                                          <p:stCondLst>
                                            <p:cond delay="499"/>
                                          </p:stCondLst>
                                        </p:cTn>
                                        <p:tgtEl>
                                          <p:spTgt spid="32"/>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6"/>
                                        </p:tgtEl>
                                      </p:cBhvr>
                                    </p:animEffect>
                                    <p:set>
                                      <p:cBhvr>
                                        <p:cTn id="71" dur="1" fill="hold">
                                          <p:stCondLst>
                                            <p:cond delay="499"/>
                                          </p:stCondLst>
                                        </p:cTn>
                                        <p:tgtEl>
                                          <p:spTgt spid="36"/>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37"/>
                                        </p:tgtEl>
                                      </p:cBhvr>
                                    </p:animEffect>
                                    <p:set>
                                      <p:cBhvr>
                                        <p:cTn id="74"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4" grpId="1" animBg="1"/>
      <p:bldP spid="27" grpId="0" animBg="1"/>
      <p:bldP spid="27" grpId="1" animBg="1"/>
      <p:bldP spid="30" grpId="0" animBg="1"/>
      <p:bldP spid="30" grpId="1" animBg="1"/>
      <p:bldP spid="31" grpId="0" animBg="1"/>
      <p:bldP spid="31" grpId="1" animBg="1"/>
      <p:bldP spid="32" grpId="0" animBg="1"/>
      <p:bldP spid="32" grpId="1" animBg="1"/>
      <p:bldP spid="36" grpId="0" animBg="1"/>
      <p:bldP spid="36" grpId="1" animBg="1"/>
      <p:bldP spid="37" grpId="0" animBg="1"/>
      <p:bldP spid="37" grpId="1"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184" y="-571187"/>
            <a:ext cx="12398780" cy="1636652"/>
            <a:chOff x="-104184" y="-571187"/>
            <a:chExt cx="12398780" cy="1636652"/>
          </a:xfrm>
        </p:grpSpPr>
        <p:grpSp>
          <p:nvGrpSpPr>
            <p:cNvPr id="20" name="组合 19"/>
            <p:cNvGrpSpPr/>
            <p:nvPr/>
          </p:nvGrpSpPr>
          <p:grpSpPr>
            <a:xfrm rot="20547816" flipH="1">
              <a:off x="10961093" y="-571187"/>
              <a:ext cx="1333503" cy="1464423"/>
              <a:chOff x="2899857" y="-718024"/>
              <a:chExt cx="6353931" cy="7577613"/>
            </a:xfrm>
          </p:grpSpPr>
          <p:sp>
            <p:nvSpPr>
              <p:cNvPr id="21"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22"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23" name="直角三角形 22"/>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9" name="组合 8"/>
            <p:cNvGrpSpPr/>
            <p:nvPr/>
          </p:nvGrpSpPr>
          <p:grpSpPr>
            <a:xfrm rot="1052184">
              <a:off x="-104184" y="-571187"/>
              <a:ext cx="1333503" cy="1464423"/>
              <a:chOff x="2899857" y="-718024"/>
              <a:chExt cx="6353931" cy="7577613"/>
            </a:xfrm>
          </p:grpSpPr>
          <p:sp>
            <p:nvSpPr>
              <p:cNvPr id="14"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15"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17" name="直角三角形 16"/>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10" name="组合 9"/>
            <p:cNvGrpSpPr/>
            <p:nvPr/>
          </p:nvGrpSpPr>
          <p:grpSpPr>
            <a:xfrm>
              <a:off x="0" y="327761"/>
              <a:ext cx="12190413" cy="737704"/>
              <a:chOff x="0" y="422356"/>
              <a:chExt cx="12190413" cy="737704"/>
            </a:xfrm>
          </p:grpSpPr>
          <p:sp>
            <p:nvSpPr>
              <p:cNvPr id="18" name="TextBox 20"/>
              <p:cNvSpPr txBox="1"/>
              <p:nvPr/>
            </p:nvSpPr>
            <p:spPr>
              <a:xfrm>
                <a:off x="3918858" y="422356"/>
                <a:ext cx="4132612" cy="461665"/>
              </a:xfrm>
              <a:prstGeom prst="rect">
                <a:avLst/>
              </a:prstGeom>
              <a:noFill/>
            </p:spPr>
            <p:txBody>
              <a:bodyPr wrap="square" rtlCol="0">
                <a:spAutoFit/>
              </a:bodyPr>
              <a:lstStyle/>
              <a:p>
                <a:pPr algn="ctr"/>
                <a:r>
                  <a:rPr lang="en-US" altLang="zh-CN" sz="2400" dirty="0" smtClean="0">
                    <a:solidFill>
                      <a:srgbClr val="FFFFFF">
                        <a:lumMod val="50000"/>
                      </a:srgbClr>
                    </a:solidFill>
                    <a:cs typeface="Helvetica"/>
                    <a:sym typeface="+mn-lt"/>
                  </a:rPr>
                  <a:t>CÔNG NGHỆ SỬ DỤNG</a:t>
                </a:r>
                <a:endParaRPr lang="zh-CN" altLang="en-US" sz="2400" dirty="0">
                  <a:solidFill>
                    <a:srgbClr val="FFFFFF">
                      <a:lumMod val="50000"/>
                    </a:srgbClr>
                  </a:solidFill>
                  <a:cs typeface="Helvetica"/>
                  <a:sym typeface="+mn-lt"/>
                </a:endParaRPr>
              </a:p>
            </p:txBody>
          </p:sp>
          <p:sp>
            <p:nvSpPr>
              <p:cNvPr id="12" name="矩形 11"/>
              <p:cNvSpPr/>
              <p:nvPr/>
            </p:nvSpPr>
            <p:spPr>
              <a:xfrm flipV="1">
                <a:off x="0" y="1104886"/>
                <a:ext cx="12190413" cy="551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lumMod val="50000"/>
                    </a:srgbClr>
                  </a:solidFill>
                  <a:cs typeface="Helvetica"/>
                  <a:sym typeface="+mn-lt"/>
                </a:endParaRPr>
              </a:p>
            </p:txBody>
          </p:sp>
        </p:grpSp>
      </p:grpSp>
      <p:sp>
        <p:nvSpPr>
          <p:cNvPr id="3" name="TextBox 2"/>
          <p:cNvSpPr txBox="1"/>
          <p:nvPr/>
        </p:nvSpPr>
        <p:spPr>
          <a:xfrm>
            <a:off x="4791760" y="1257337"/>
            <a:ext cx="2053704" cy="523220"/>
          </a:xfrm>
          <a:prstGeom prst="rect">
            <a:avLst/>
          </a:prstGeom>
          <a:noFill/>
        </p:spPr>
        <p:txBody>
          <a:bodyPr wrap="none" rtlCol="0">
            <a:spAutoFit/>
          </a:bodyPr>
          <a:lstStyle/>
          <a:p>
            <a:r>
              <a:rPr lang="en-US" sz="2800" b="1" dirty="0" smtClean="0">
                <a:solidFill>
                  <a:srgbClr val="000000"/>
                </a:solidFill>
              </a:rPr>
              <a:t>CKEDITOR</a:t>
            </a:r>
            <a:endParaRPr lang="en-US" sz="2800" b="1" dirty="0">
              <a:solidFill>
                <a:srgbClr val="000000"/>
              </a:solidFill>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0754"/>
          <a:stretch/>
        </p:blipFill>
        <p:spPr bwMode="auto">
          <a:xfrm>
            <a:off x="786866" y="1780557"/>
            <a:ext cx="9604289" cy="428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545433" y="4950916"/>
            <a:ext cx="7845723" cy="642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Rectangle 4"/>
          <p:cNvSpPr/>
          <p:nvPr/>
        </p:nvSpPr>
        <p:spPr>
          <a:xfrm>
            <a:off x="2660073" y="2137558"/>
            <a:ext cx="7517080" cy="249381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6868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1000"/>
                                        <p:tgtEl>
                                          <p:spTgt spid="6146"/>
                                        </p:tgtEl>
                                      </p:cBhvr>
                                    </p:animEffect>
                                    <p:anim calcmode="lin" valueType="num">
                                      <p:cBhvr>
                                        <p:cTn id="20" dur="1000" fill="hold"/>
                                        <p:tgtEl>
                                          <p:spTgt spid="6146"/>
                                        </p:tgtEl>
                                        <p:attrNameLst>
                                          <p:attrName>ppt_x</p:attrName>
                                        </p:attrNameLst>
                                      </p:cBhvr>
                                      <p:tavLst>
                                        <p:tav tm="0">
                                          <p:val>
                                            <p:strVal val="#ppt_x"/>
                                          </p:val>
                                        </p:tav>
                                        <p:tav tm="100000">
                                          <p:val>
                                            <p:strVal val="#ppt_x"/>
                                          </p:val>
                                        </p:tav>
                                      </p:tavLst>
                                    </p:anim>
                                    <p:anim calcmode="lin" valueType="num">
                                      <p:cBhvr>
                                        <p:cTn id="21"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4" grpId="1"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184" y="-571187"/>
            <a:ext cx="12398780" cy="1636652"/>
            <a:chOff x="-104184" y="-571187"/>
            <a:chExt cx="12398780" cy="1636652"/>
          </a:xfrm>
        </p:grpSpPr>
        <p:grpSp>
          <p:nvGrpSpPr>
            <p:cNvPr id="20" name="组合 19"/>
            <p:cNvGrpSpPr/>
            <p:nvPr/>
          </p:nvGrpSpPr>
          <p:grpSpPr>
            <a:xfrm rot="20547816" flipH="1">
              <a:off x="10961093" y="-571187"/>
              <a:ext cx="1333503" cy="1464423"/>
              <a:chOff x="2899857" y="-718024"/>
              <a:chExt cx="6353931" cy="7577613"/>
            </a:xfrm>
          </p:grpSpPr>
          <p:sp>
            <p:nvSpPr>
              <p:cNvPr id="21"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22"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23" name="直角三角形 22"/>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9" name="组合 8"/>
            <p:cNvGrpSpPr/>
            <p:nvPr/>
          </p:nvGrpSpPr>
          <p:grpSpPr>
            <a:xfrm rot="1052184">
              <a:off x="-104184" y="-571187"/>
              <a:ext cx="1333503" cy="1464423"/>
              <a:chOff x="2899857" y="-718024"/>
              <a:chExt cx="6353931" cy="7577613"/>
            </a:xfrm>
          </p:grpSpPr>
          <p:sp>
            <p:nvSpPr>
              <p:cNvPr id="14"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15"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17" name="直角三角形 16"/>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10" name="组合 9"/>
            <p:cNvGrpSpPr/>
            <p:nvPr/>
          </p:nvGrpSpPr>
          <p:grpSpPr>
            <a:xfrm>
              <a:off x="0" y="327761"/>
              <a:ext cx="12190413" cy="737704"/>
              <a:chOff x="0" y="422356"/>
              <a:chExt cx="12190413" cy="737704"/>
            </a:xfrm>
          </p:grpSpPr>
          <p:sp>
            <p:nvSpPr>
              <p:cNvPr id="18" name="TextBox 20"/>
              <p:cNvSpPr txBox="1"/>
              <p:nvPr/>
            </p:nvSpPr>
            <p:spPr>
              <a:xfrm>
                <a:off x="3918858" y="422356"/>
                <a:ext cx="4132612" cy="461665"/>
              </a:xfrm>
              <a:prstGeom prst="rect">
                <a:avLst/>
              </a:prstGeom>
              <a:noFill/>
            </p:spPr>
            <p:txBody>
              <a:bodyPr wrap="square" rtlCol="0">
                <a:spAutoFit/>
              </a:bodyPr>
              <a:lstStyle/>
              <a:p>
                <a:pPr algn="ctr"/>
                <a:r>
                  <a:rPr lang="en-US" altLang="zh-CN" sz="2400" dirty="0" smtClean="0">
                    <a:solidFill>
                      <a:srgbClr val="FFFFFF">
                        <a:lumMod val="50000"/>
                      </a:srgbClr>
                    </a:solidFill>
                    <a:cs typeface="Helvetica"/>
                    <a:sym typeface="+mn-lt"/>
                  </a:rPr>
                  <a:t>CÔNG NGHỆ SỬ DỤNG</a:t>
                </a:r>
                <a:endParaRPr lang="zh-CN" altLang="en-US" sz="2400" dirty="0">
                  <a:solidFill>
                    <a:srgbClr val="FFFFFF">
                      <a:lumMod val="50000"/>
                    </a:srgbClr>
                  </a:solidFill>
                  <a:cs typeface="Helvetica"/>
                  <a:sym typeface="+mn-lt"/>
                </a:endParaRPr>
              </a:p>
            </p:txBody>
          </p:sp>
          <p:sp>
            <p:nvSpPr>
              <p:cNvPr id="12" name="矩形 11"/>
              <p:cNvSpPr/>
              <p:nvPr/>
            </p:nvSpPr>
            <p:spPr>
              <a:xfrm flipV="1">
                <a:off x="0" y="1104886"/>
                <a:ext cx="12190413" cy="551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lumMod val="50000"/>
                    </a:srgbClr>
                  </a:solidFill>
                  <a:cs typeface="Helvetica"/>
                  <a:sym typeface="+mn-lt"/>
                </a:endParaRPr>
              </a:p>
            </p:txBody>
          </p:sp>
        </p:grpSp>
      </p:grpSp>
      <p:sp>
        <p:nvSpPr>
          <p:cNvPr id="3" name="TextBox 2"/>
          <p:cNvSpPr txBox="1"/>
          <p:nvPr/>
        </p:nvSpPr>
        <p:spPr>
          <a:xfrm>
            <a:off x="4791760" y="1257337"/>
            <a:ext cx="3244286" cy="523220"/>
          </a:xfrm>
          <a:prstGeom prst="rect">
            <a:avLst/>
          </a:prstGeom>
          <a:noFill/>
        </p:spPr>
        <p:txBody>
          <a:bodyPr wrap="none" rtlCol="0">
            <a:spAutoFit/>
          </a:bodyPr>
          <a:lstStyle/>
          <a:p>
            <a:r>
              <a:rPr lang="en-US" sz="2800" b="1" dirty="0" smtClean="0">
                <a:solidFill>
                  <a:srgbClr val="000000"/>
                </a:solidFill>
              </a:rPr>
              <a:t>DRAG AND DROP</a:t>
            </a:r>
            <a:endParaRPr lang="en-US" sz="2800" b="1" dirty="0">
              <a:solidFill>
                <a:srgbClr val="000000"/>
              </a:solidFill>
            </a:endParaRPr>
          </a:p>
        </p:txBody>
      </p:sp>
      <p:pic>
        <p:nvPicPr>
          <p:cNvPr id="7171" name="Picture 3" descr="C:\Users\TrongHao\Desktop\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4640" y="2057647"/>
            <a:ext cx="6598526" cy="368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469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171"/>
                                        </p:tgtEl>
                                        <p:attrNameLst>
                                          <p:attrName>style.visibility</p:attrName>
                                        </p:attrNameLst>
                                      </p:cBhvr>
                                      <p:to>
                                        <p:strVal val="visible"/>
                                      </p:to>
                                    </p:set>
                                    <p:animEffect transition="in" filter="wipe(down)">
                                      <p:cBhvr>
                                        <p:cTn id="21"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184" y="-571187"/>
            <a:ext cx="12398780" cy="1636652"/>
            <a:chOff x="-104184" y="-571187"/>
            <a:chExt cx="12398780" cy="1636652"/>
          </a:xfrm>
        </p:grpSpPr>
        <p:grpSp>
          <p:nvGrpSpPr>
            <p:cNvPr id="20" name="组合 19"/>
            <p:cNvGrpSpPr/>
            <p:nvPr/>
          </p:nvGrpSpPr>
          <p:grpSpPr>
            <a:xfrm rot="20547816" flipH="1">
              <a:off x="10961093" y="-571187"/>
              <a:ext cx="1333503" cy="1464423"/>
              <a:chOff x="2899857" y="-718024"/>
              <a:chExt cx="6353931" cy="7577613"/>
            </a:xfrm>
          </p:grpSpPr>
          <p:sp>
            <p:nvSpPr>
              <p:cNvPr id="21"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22"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23" name="直角三角形 22"/>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9" name="组合 8"/>
            <p:cNvGrpSpPr/>
            <p:nvPr/>
          </p:nvGrpSpPr>
          <p:grpSpPr>
            <a:xfrm rot="1052184">
              <a:off x="-104184" y="-571187"/>
              <a:ext cx="1333503" cy="1464423"/>
              <a:chOff x="2899857" y="-718024"/>
              <a:chExt cx="6353931" cy="7577613"/>
            </a:xfrm>
          </p:grpSpPr>
          <p:sp>
            <p:nvSpPr>
              <p:cNvPr id="14"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15"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17" name="直角三角形 16"/>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10" name="组合 9"/>
            <p:cNvGrpSpPr/>
            <p:nvPr/>
          </p:nvGrpSpPr>
          <p:grpSpPr>
            <a:xfrm>
              <a:off x="0" y="327761"/>
              <a:ext cx="12190413" cy="737704"/>
              <a:chOff x="0" y="422356"/>
              <a:chExt cx="12190413" cy="737704"/>
            </a:xfrm>
          </p:grpSpPr>
          <p:sp>
            <p:nvSpPr>
              <p:cNvPr id="18" name="TextBox 20"/>
              <p:cNvSpPr txBox="1"/>
              <p:nvPr/>
            </p:nvSpPr>
            <p:spPr>
              <a:xfrm>
                <a:off x="3918858" y="422356"/>
                <a:ext cx="4132612" cy="461665"/>
              </a:xfrm>
              <a:prstGeom prst="rect">
                <a:avLst/>
              </a:prstGeom>
              <a:noFill/>
            </p:spPr>
            <p:txBody>
              <a:bodyPr wrap="square" rtlCol="0">
                <a:spAutoFit/>
              </a:bodyPr>
              <a:lstStyle/>
              <a:p>
                <a:pPr algn="ctr"/>
                <a:r>
                  <a:rPr lang="en-US" altLang="zh-CN" sz="2400" dirty="0" smtClean="0">
                    <a:solidFill>
                      <a:srgbClr val="FFFFFF">
                        <a:lumMod val="50000"/>
                      </a:srgbClr>
                    </a:solidFill>
                    <a:cs typeface="Helvetica"/>
                    <a:sym typeface="+mn-lt"/>
                  </a:rPr>
                  <a:t>CÔNG NGHỆ SỬ DỤNG</a:t>
                </a:r>
                <a:endParaRPr lang="zh-CN" altLang="en-US" sz="2400" dirty="0">
                  <a:solidFill>
                    <a:srgbClr val="FFFFFF">
                      <a:lumMod val="50000"/>
                    </a:srgbClr>
                  </a:solidFill>
                  <a:cs typeface="Helvetica"/>
                  <a:sym typeface="+mn-lt"/>
                </a:endParaRPr>
              </a:p>
            </p:txBody>
          </p:sp>
          <p:sp>
            <p:nvSpPr>
              <p:cNvPr id="12" name="矩形 11"/>
              <p:cNvSpPr/>
              <p:nvPr/>
            </p:nvSpPr>
            <p:spPr>
              <a:xfrm flipV="1">
                <a:off x="0" y="1104886"/>
                <a:ext cx="12190413" cy="551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lumMod val="50000"/>
                    </a:srgbClr>
                  </a:solidFill>
                  <a:cs typeface="Helvetica"/>
                  <a:sym typeface="+mn-lt"/>
                </a:endParaRPr>
              </a:p>
            </p:txBody>
          </p:sp>
        </p:grpSp>
      </p:grpSp>
      <p:sp>
        <p:nvSpPr>
          <p:cNvPr id="3" name="TextBox 2"/>
          <p:cNvSpPr txBox="1"/>
          <p:nvPr/>
        </p:nvSpPr>
        <p:spPr>
          <a:xfrm>
            <a:off x="4791760" y="1257337"/>
            <a:ext cx="2371098" cy="523220"/>
          </a:xfrm>
          <a:prstGeom prst="rect">
            <a:avLst/>
          </a:prstGeom>
          <a:noFill/>
        </p:spPr>
        <p:txBody>
          <a:bodyPr wrap="none" rtlCol="0">
            <a:spAutoFit/>
          </a:bodyPr>
          <a:lstStyle/>
          <a:p>
            <a:r>
              <a:rPr lang="en-US" sz="2800" b="1" dirty="0" smtClean="0">
                <a:solidFill>
                  <a:srgbClr val="000000"/>
                </a:solidFill>
              </a:rPr>
              <a:t>EASY TIMER</a:t>
            </a:r>
            <a:endParaRPr lang="en-US" sz="2800" b="1" dirty="0">
              <a:solidFill>
                <a:srgbClr val="000000"/>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096" y="2014538"/>
            <a:ext cx="366712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476998" y="3429000"/>
            <a:ext cx="546265" cy="32360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023263" y="3590801"/>
            <a:ext cx="1460664"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927" y="2014538"/>
            <a:ext cx="4762500" cy="3571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9065270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194"/>
                                        </p:tgtEl>
                                        <p:attrNameLst>
                                          <p:attrName>style.visibility</p:attrName>
                                        </p:attrNameLst>
                                      </p:cBhvr>
                                      <p:to>
                                        <p:strVal val="visible"/>
                                      </p:to>
                                    </p:set>
                                    <p:animEffect transition="in" filter="fade">
                                      <p:cBhvr>
                                        <p:cTn id="21" dur="1000"/>
                                        <p:tgtEl>
                                          <p:spTgt spid="8194"/>
                                        </p:tgtEl>
                                      </p:cBhvr>
                                    </p:animEffect>
                                    <p:anim calcmode="lin" valueType="num">
                                      <p:cBhvr>
                                        <p:cTn id="22" dur="1000" fill="hold"/>
                                        <p:tgtEl>
                                          <p:spTgt spid="8194"/>
                                        </p:tgtEl>
                                        <p:attrNameLst>
                                          <p:attrName>ppt_x</p:attrName>
                                        </p:attrNameLst>
                                      </p:cBhvr>
                                      <p:tavLst>
                                        <p:tav tm="0">
                                          <p:val>
                                            <p:strVal val="#ppt_x"/>
                                          </p:val>
                                        </p:tav>
                                        <p:tav tm="100000">
                                          <p:val>
                                            <p:strVal val="#ppt_x"/>
                                          </p:val>
                                        </p:tav>
                                      </p:tavLst>
                                    </p:anim>
                                    <p:anim calcmode="lin" valueType="num">
                                      <p:cBhvr>
                                        <p:cTn id="23"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arn(inVertical)">
                                      <p:cBhvr>
                                        <p:cTn id="28" dur="500"/>
                                        <p:tgtEl>
                                          <p:spTgt spid="4"/>
                                        </p:tgtEl>
                                      </p:cBhvr>
                                    </p:animEffect>
                                  </p:childTnLst>
                                </p:cTn>
                              </p:par>
                              <p:par>
                                <p:cTn id="29" presetID="16" presetClass="entr" presetSubtype="2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par>
                                <p:cTn id="32" presetID="16" presetClass="entr" presetSubtype="21" fill="hold" nodeType="withEffect">
                                  <p:stCondLst>
                                    <p:cond delay="0"/>
                                  </p:stCondLst>
                                  <p:childTnLst>
                                    <p:set>
                                      <p:cBhvr>
                                        <p:cTn id="33" dur="1" fill="hold">
                                          <p:stCondLst>
                                            <p:cond delay="0"/>
                                          </p:stCondLst>
                                        </p:cTn>
                                        <p:tgtEl>
                                          <p:spTgt spid="8195"/>
                                        </p:tgtEl>
                                        <p:attrNameLst>
                                          <p:attrName>style.visibility</p:attrName>
                                        </p:attrNameLst>
                                      </p:cBhvr>
                                      <p:to>
                                        <p:strVal val="visible"/>
                                      </p:to>
                                    </p:set>
                                    <p:animEffect transition="in" filter="barn(inVertical)">
                                      <p:cBhvr>
                                        <p:cTn id="34"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184" y="-571187"/>
            <a:ext cx="12398780" cy="1636652"/>
            <a:chOff x="-104184" y="-571187"/>
            <a:chExt cx="12398780" cy="1636652"/>
          </a:xfrm>
        </p:grpSpPr>
        <p:grpSp>
          <p:nvGrpSpPr>
            <p:cNvPr id="20" name="组合 19"/>
            <p:cNvGrpSpPr/>
            <p:nvPr/>
          </p:nvGrpSpPr>
          <p:grpSpPr>
            <a:xfrm rot="20547816" flipH="1">
              <a:off x="10961093" y="-571187"/>
              <a:ext cx="1333503" cy="1464423"/>
              <a:chOff x="2899857" y="-718024"/>
              <a:chExt cx="6353931" cy="7577613"/>
            </a:xfrm>
          </p:grpSpPr>
          <p:sp>
            <p:nvSpPr>
              <p:cNvPr id="21"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22"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23" name="直角三角形 22"/>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9" name="组合 8"/>
            <p:cNvGrpSpPr/>
            <p:nvPr/>
          </p:nvGrpSpPr>
          <p:grpSpPr>
            <a:xfrm rot="1052184">
              <a:off x="-104184" y="-571187"/>
              <a:ext cx="1333503" cy="1464423"/>
              <a:chOff x="2899857" y="-718024"/>
              <a:chExt cx="6353931" cy="7577613"/>
            </a:xfrm>
          </p:grpSpPr>
          <p:sp>
            <p:nvSpPr>
              <p:cNvPr id="14"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15"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17" name="直角三角形 16"/>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10" name="组合 9"/>
            <p:cNvGrpSpPr/>
            <p:nvPr/>
          </p:nvGrpSpPr>
          <p:grpSpPr>
            <a:xfrm>
              <a:off x="0" y="327761"/>
              <a:ext cx="12190413" cy="737704"/>
              <a:chOff x="0" y="422356"/>
              <a:chExt cx="12190413" cy="737704"/>
            </a:xfrm>
          </p:grpSpPr>
          <p:sp>
            <p:nvSpPr>
              <p:cNvPr id="18" name="TextBox 20"/>
              <p:cNvSpPr txBox="1"/>
              <p:nvPr/>
            </p:nvSpPr>
            <p:spPr>
              <a:xfrm>
                <a:off x="3918858" y="422356"/>
                <a:ext cx="4132612" cy="461665"/>
              </a:xfrm>
              <a:prstGeom prst="rect">
                <a:avLst/>
              </a:prstGeom>
              <a:noFill/>
            </p:spPr>
            <p:txBody>
              <a:bodyPr wrap="square" rtlCol="0">
                <a:spAutoFit/>
              </a:bodyPr>
              <a:lstStyle/>
              <a:p>
                <a:pPr algn="ctr"/>
                <a:r>
                  <a:rPr lang="en-US" altLang="zh-CN" sz="2400" dirty="0" smtClean="0">
                    <a:solidFill>
                      <a:srgbClr val="FFFFFF">
                        <a:lumMod val="50000"/>
                      </a:srgbClr>
                    </a:solidFill>
                    <a:cs typeface="Helvetica"/>
                    <a:sym typeface="+mn-lt"/>
                  </a:rPr>
                  <a:t>CÔNG NGHỆ SỬ DỤNG</a:t>
                </a:r>
                <a:endParaRPr lang="zh-CN" altLang="en-US" sz="2400" dirty="0">
                  <a:solidFill>
                    <a:srgbClr val="FFFFFF">
                      <a:lumMod val="50000"/>
                    </a:srgbClr>
                  </a:solidFill>
                  <a:cs typeface="Helvetica"/>
                  <a:sym typeface="+mn-lt"/>
                </a:endParaRPr>
              </a:p>
            </p:txBody>
          </p:sp>
          <p:sp>
            <p:nvSpPr>
              <p:cNvPr id="12" name="矩形 11"/>
              <p:cNvSpPr/>
              <p:nvPr/>
            </p:nvSpPr>
            <p:spPr>
              <a:xfrm flipV="1">
                <a:off x="0" y="1104886"/>
                <a:ext cx="12190413" cy="551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lumMod val="50000"/>
                    </a:srgbClr>
                  </a:solidFill>
                  <a:cs typeface="Helvetica"/>
                  <a:sym typeface="+mn-lt"/>
                </a:endParaRPr>
              </a:p>
            </p:txBody>
          </p:sp>
        </p:grpSp>
      </p:grpSp>
      <p:sp>
        <p:nvSpPr>
          <p:cNvPr id="3" name="TextBox 2"/>
          <p:cNvSpPr txBox="1"/>
          <p:nvPr/>
        </p:nvSpPr>
        <p:spPr>
          <a:xfrm>
            <a:off x="4791760" y="1257337"/>
            <a:ext cx="2365840" cy="523220"/>
          </a:xfrm>
          <a:prstGeom prst="rect">
            <a:avLst/>
          </a:prstGeom>
          <a:noFill/>
        </p:spPr>
        <p:txBody>
          <a:bodyPr wrap="none" rtlCol="0">
            <a:spAutoFit/>
          </a:bodyPr>
          <a:lstStyle/>
          <a:p>
            <a:r>
              <a:rPr lang="en-US" sz="2800" b="1" dirty="0" smtClean="0">
                <a:solidFill>
                  <a:srgbClr val="000000"/>
                </a:solidFill>
              </a:rPr>
              <a:t>AJAX Và API</a:t>
            </a:r>
            <a:endParaRPr lang="en-US" sz="2800" b="1" dirty="0">
              <a:solidFill>
                <a:srgbClr val="000000"/>
              </a:solidFill>
            </a:endParaRPr>
          </a:p>
        </p:txBody>
      </p:sp>
      <p:sp>
        <p:nvSpPr>
          <p:cNvPr id="5" name="AutoShape 2" descr="Stop Page Reload Icon of Glyph style - Available in SVG, PNG, EPS, AI &amp; Icon  fo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3" name="Picture 7" descr="C:\Users\TrongHao\Desktop\webpage+website+icon-13200872712864063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04" y="2718355"/>
            <a:ext cx="3718071" cy="371807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fresh page option - Free arrows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563004" y="3871356"/>
            <a:ext cx="1598470" cy="159847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2042556" y="3811981"/>
            <a:ext cx="546265" cy="1710047"/>
          </a:xfrm>
          <a:prstGeom prst="line">
            <a:avLst/>
          </a:prstGeom>
          <a:ln w="127000"/>
        </p:spPr>
        <p:style>
          <a:lnRef idx="3">
            <a:schemeClr val="dk1"/>
          </a:lnRef>
          <a:fillRef idx="0">
            <a:schemeClr val="dk1"/>
          </a:fillRef>
          <a:effectRef idx="2">
            <a:schemeClr val="dk1"/>
          </a:effectRef>
          <a:fontRef idx="minor">
            <a:schemeClr val="tx1"/>
          </a:fontRef>
        </p:style>
      </p:cxnSp>
      <p:pic>
        <p:nvPicPr>
          <p:cNvPr id="922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0737" y="1918761"/>
            <a:ext cx="6704247" cy="2514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6" name="Picture 10" descr="File, filetype, html, hypertext, web page icon - Download on Iconfind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1331" y="4782252"/>
            <a:ext cx="1875105" cy="1875106"/>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12" descr="AJAX Vector Logo - Download Free SVG Icon | Worldvector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14" descr="Ajax Vector Logo - Download Free SVG Icon | Worldvector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31" name="Picture 15" descr="C:\Users\TrongHao\Downloads\ajax-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6315" y="4667004"/>
            <a:ext cx="2575141" cy="2093075"/>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C:\Users\TrongHao\Downloads\kisspng-database-server-computer-servers-computer-icons-cl-5b2d24fb1ece18.4994035715296852431262-removebg-preview.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1" y="1010291"/>
            <a:ext cx="2156905" cy="172513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api-icon-for-banner-5 -"/>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88178" y="1145278"/>
            <a:ext cx="950026" cy="133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5985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9223"/>
                                        </p:tgtEl>
                                        <p:attrNameLst>
                                          <p:attrName>style.visibility</p:attrName>
                                        </p:attrNameLst>
                                      </p:cBhvr>
                                      <p:to>
                                        <p:strVal val="visible"/>
                                      </p:to>
                                    </p:set>
                                    <p:animEffect transition="in" filter="barn(inVertical)">
                                      <p:cBhvr>
                                        <p:cTn id="21" dur="500"/>
                                        <p:tgtEl>
                                          <p:spTgt spid="922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220"/>
                                        </p:tgtEl>
                                        <p:attrNameLst>
                                          <p:attrName>style.visibility</p:attrName>
                                        </p:attrNameLst>
                                      </p:cBhvr>
                                      <p:to>
                                        <p:strVal val="visible"/>
                                      </p:to>
                                    </p:set>
                                    <p:anim calcmode="lin" valueType="num">
                                      <p:cBhvr>
                                        <p:cTn id="26" dur="500" fill="hold"/>
                                        <p:tgtEl>
                                          <p:spTgt spid="9220"/>
                                        </p:tgtEl>
                                        <p:attrNameLst>
                                          <p:attrName>ppt_w</p:attrName>
                                        </p:attrNameLst>
                                      </p:cBhvr>
                                      <p:tavLst>
                                        <p:tav tm="0">
                                          <p:val>
                                            <p:fltVal val="0"/>
                                          </p:val>
                                        </p:tav>
                                        <p:tav tm="100000">
                                          <p:val>
                                            <p:strVal val="#ppt_w"/>
                                          </p:val>
                                        </p:tav>
                                      </p:tavLst>
                                    </p:anim>
                                    <p:anim calcmode="lin" valueType="num">
                                      <p:cBhvr>
                                        <p:cTn id="27" dur="500" fill="hold"/>
                                        <p:tgtEl>
                                          <p:spTgt spid="9220"/>
                                        </p:tgtEl>
                                        <p:attrNameLst>
                                          <p:attrName>ppt_h</p:attrName>
                                        </p:attrNameLst>
                                      </p:cBhvr>
                                      <p:tavLst>
                                        <p:tav tm="0">
                                          <p:val>
                                            <p:fltVal val="0"/>
                                          </p:val>
                                        </p:tav>
                                        <p:tav tm="100000">
                                          <p:val>
                                            <p:strVal val="#ppt_h"/>
                                          </p:val>
                                        </p:tav>
                                      </p:tavLst>
                                    </p:anim>
                                    <p:animEffect transition="in" filter="fade">
                                      <p:cBhvr>
                                        <p:cTn id="28" dur="500"/>
                                        <p:tgtEl>
                                          <p:spTgt spid="9220"/>
                                        </p:tgtEl>
                                      </p:cBhvr>
                                    </p:animEffect>
                                  </p:childTnLst>
                                </p:cTn>
                              </p:par>
                              <p:par>
                                <p:cTn id="29" presetID="53" presetClass="entr" presetSubtype="16"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9224"/>
                                        </p:tgtEl>
                                        <p:attrNameLst>
                                          <p:attrName>style.visibility</p:attrName>
                                        </p:attrNameLst>
                                      </p:cBhvr>
                                      <p:to>
                                        <p:strVal val="visible"/>
                                      </p:to>
                                    </p:set>
                                    <p:animEffect transition="in" filter="barn(inVertical)">
                                      <p:cBhvr>
                                        <p:cTn id="38" dur="500"/>
                                        <p:tgtEl>
                                          <p:spTgt spid="92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9226"/>
                                        </p:tgtEl>
                                        <p:attrNameLst>
                                          <p:attrName>style.visibility</p:attrName>
                                        </p:attrNameLst>
                                      </p:cBhvr>
                                      <p:to>
                                        <p:strVal val="visible"/>
                                      </p:to>
                                    </p:set>
                                    <p:animEffect transition="in" filter="wipe(down)">
                                      <p:cBhvr>
                                        <p:cTn id="43" dur="500"/>
                                        <p:tgtEl>
                                          <p:spTgt spid="9226"/>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9231"/>
                                        </p:tgtEl>
                                        <p:attrNameLst>
                                          <p:attrName>style.visibility</p:attrName>
                                        </p:attrNameLst>
                                      </p:cBhvr>
                                      <p:to>
                                        <p:strVal val="visible"/>
                                      </p:to>
                                    </p:set>
                                    <p:anim calcmode="lin" valueType="num">
                                      <p:cBhvr>
                                        <p:cTn id="48" dur="500" fill="hold"/>
                                        <p:tgtEl>
                                          <p:spTgt spid="9231"/>
                                        </p:tgtEl>
                                        <p:attrNameLst>
                                          <p:attrName>ppt_w</p:attrName>
                                        </p:attrNameLst>
                                      </p:cBhvr>
                                      <p:tavLst>
                                        <p:tav tm="0">
                                          <p:val>
                                            <p:fltVal val="0"/>
                                          </p:val>
                                        </p:tav>
                                        <p:tav tm="100000">
                                          <p:val>
                                            <p:strVal val="#ppt_w"/>
                                          </p:val>
                                        </p:tav>
                                      </p:tavLst>
                                    </p:anim>
                                    <p:anim calcmode="lin" valueType="num">
                                      <p:cBhvr>
                                        <p:cTn id="49" dur="500" fill="hold"/>
                                        <p:tgtEl>
                                          <p:spTgt spid="9231"/>
                                        </p:tgtEl>
                                        <p:attrNameLst>
                                          <p:attrName>ppt_h</p:attrName>
                                        </p:attrNameLst>
                                      </p:cBhvr>
                                      <p:tavLst>
                                        <p:tav tm="0">
                                          <p:val>
                                            <p:fltVal val="0"/>
                                          </p:val>
                                        </p:tav>
                                        <p:tav tm="100000">
                                          <p:val>
                                            <p:strVal val="#ppt_h"/>
                                          </p:val>
                                        </p:tav>
                                      </p:tavLst>
                                    </p:anim>
                                    <p:animEffect transition="in" filter="fade">
                                      <p:cBhvr>
                                        <p:cTn id="50" dur="500"/>
                                        <p:tgtEl>
                                          <p:spTgt spid="9231"/>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9234"/>
                                        </p:tgtEl>
                                        <p:attrNameLst>
                                          <p:attrName>style.visibility</p:attrName>
                                        </p:attrNameLst>
                                      </p:cBhvr>
                                      <p:to>
                                        <p:strVal val="visible"/>
                                      </p:to>
                                    </p:set>
                                    <p:anim calcmode="lin" valueType="num">
                                      <p:cBhvr>
                                        <p:cTn id="55" dur="500" fill="hold"/>
                                        <p:tgtEl>
                                          <p:spTgt spid="9234"/>
                                        </p:tgtEl>
                                        <p:attrNameLst>
                                          <p:attrName>ppt_w</p:attrName>
                                        </p:attrNameLst>
                                      </p:cBhvr>
                                      <p:tavLst>
                                        <p:tav tm="0">
                                          <p:val>
                                            <p:fltVal val="0"/>
                                          </p:val>
                                        </p:tav>
                                        <p:tav tm="100000">
                                          <p:val>
                                            <p:strVal val="#ppt_w"/>
                                          </p:val>
                                        </p:tav>
                                      </p:tavLst>
                                    </p:anim>
                                    <p:anim calcmode="lin" valueType="num">
                                      <p:cBhvr>
                                        <p:cTn id="56" dur="500" fill="hold"/>
                                        <p:tgtEl>
                                          <p:spTgt spid="9234"/>
                                        </p:tgtEl>
                                        <p:attrNameLst>
                                          <p:attrName>ppt_h</p:attrName>
                                        </p:attrNameLst>
                                      </p:cBhvr>
                                      <p:tavLst>
                                        <p:tav tm="0">
                                          <p:val>
                                            <p:fltVal val="0"/>
                                          </p:val>
                                        </p:tav>
                                        <p:tav tm="100000">
                                          <p:val>
                                            <p:strVal val="#ppt_h"/>
                                          </p:val>
                                        </p:tav>
                                      </p:tavLst>
                                    </p:anim>
                                    <p:animEffect transition="in" filter="fade">
                                      <p:cBhvr>
                                        <p:cTn id="57" dur="500"/>
                                        <p:tgtEl>
                                          <p:spTgt spid="9234"/>
                                        </p:tgtEl>
                                      </p:cBhvr>
                                    </p:animEffect>
                                  </p:childTnLst>
                                </p:cTn>
                              </p:par>
                              <p:par>
                                <p:cTn id="58" presetID="53" presetClass="entr" presetSubtype="16" fill="hold" nodeType="withEffect">
                                  <p:stCondLst>
                                    <p:cond delay="0"/>
                                  </p:stCondLst>
                                  <p:childTnLst>
                                    <p:set>
                                      <p:cBhvr>
                                        <p:cTn id="59" dur="1" fill="hold">
                                          <p:stCondLst>
                                            <p:cond delay="0"/>
                                          </p:stCondLst>
                                        </p:cTn>
                                        <p:tgtEl>
                                          <p:spTgt spid="9236"/>
                                        </p:tgtEl>
                                        <p:attrNameLst>
                                          <p:attrName>style.visibility</p:attrName>
                                        </p:attrNameLst>
                                      </p:cBhvr>
                                      <p:to>
                                        <p:strVal val="visible"/>
                                      </p:to>
                                    </p:set>
                                    <p:anim calcmode="lin" valueType="num">
                                      <p:cBhvr>
                                        <p:cTn id="60" dur="500" fill="hold"/>
                                        <p:tgtEl>
                                          <p:spTgt spid="9236"/>
                                        </p:tgtEl>
                                        <p:attrNameLst>
                                          <p:attrName>ppt_w</p:attrName>
                                        </p:attrNameLst>
                                      </p:cBhvr>
                                      <p:tavLst>
                                        <p:tav tm="0">
                                          <p:val>
                                            <p:fltVal val="0"/>
                                          </p:val>
                                        </p:tav>
                                        <p:tav tm="100000">
                                          <p:val>
                                            <p:strVal val="#ppt_w"/>
                                          </p:val>
                                        </p:tav>
                                      </p:tavLst>
                                    </p:anim>
                                    <p:anim calcmode="lin" valueType="num">
                                      <p:cBhvr>
                                        <p:cTn id="61" dur="500" fill="hold"/>
                                        <p:tgtEl>
                                          <p:spTgt spid="9236"/>
                                        </p:tgtEl>
                                        <p:attrNameLst>
                                          <p:attrName>ppt_h</p:attrName>
                                        </p:attrNameLst>
                                      </p:cBhvr>
                                      <p:tavLst>
                                        <p:tav tm="0">
                                          <p:val>
                                            <p:fltVal val="0"/>
                                          </p:val>
                                        </p:tav>
                                        <p:tav tm="100000">
                                          <p:val>
                                            <p:strVal val="#ppt_h"/>
                                          </p:val>
                                        </p:tav>
                                      </p:tavLst>
                                    </p:anim>
                                    <p:animEffect transition="in" filter="fade">
                                      <p:cBhvr>
                                        <p:cTn id="62" dur="500"/>
                                        <p:tgtEl>
                                          <p:spTgt spid="9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直角三角形 12"/>
          <p:cNvSpPr/>
          <p:nvPr/>
        </p:nvSpPr>
        <p:spPr>
          <a:xfrm rot="21300808">
            <a:off x="2360887" y="5517933"/>
            <a:ext cx="4675798" cy="2635468"/>
          </a:xfrm>
          <a:custGeom>
            <a:avLst/>
            <a:gdLst>
              <a:gd name="connsiteX0" fmla="*/ 0 w 4814871"/>
              <a:gd name="connsiteY0" fmla="*/ 1852198 h 1852198"/>
              <a:gd name="connsiteX1" fmla="*/ 0 w 4814871"/>
              <a:gd name="connsiteY1" fmla="*/ 0 h 1852198"/>
              <a:gd name="connsiteX2" fmla="*/ 4814871 w 4814871"/>
              <a:gd name="connsiteY2" fmla="*/ 1852198 h 1852198"/>
              <a:gd name="connsiteX3" fmla="*/ 0 w 4814871"/>
              <a:gd name="connsiteY3" fmla="*/ 1852198 h 1852198"/>
              <a:gd name="connsiteX0" fmla="*/ 0 w 4795821"/>
              <a:gd name="connsiteY0" fmla="*/ 1852198 h 1852198"/>
              <a:gd name="connsiteX1" fmla="*/ 0 w 4795821"/>
              <a:gd name="connsiteY1" fmla="*/ 0 h 1852198"/>
              <a:gd name="connsiteX2" fmla="*/ 4795821 w 4795821"/>
              <a:gd name="connsiteY2" fmla="*/ 613948 h 1852198"/>
              <a:gd name="connsiteX3" fmla="*/ 0 w 4795821"/>
              <a:gd name="connsiteY3" fmla="*/ 1852198 h 1852198"/>
              <a:gd name="connsiteX0" fmla="*/ 266700 w 5062521"/>
              <a:gd name="connsiteY0" fmla="*/ 1623598 h 1623598"/>
              <a:gd name="connsiteX1" fmla="*/ 0 w 5062521"/>
              <a:gd name="connsiteY1" fmla="*/ 0 h 1623598"/>
              <a:gd name="connsiteX2" fmla="*/ 5062521 w 5062521"/>
              <a:gd name="connsiteY2" fmla="*/ 385348 h 1623598"/>
              <a:gd name="connsiteX3" fmla="*/ 266700 w 5062521"/>
              <a:gd name="connsiteY3" fmla="*/ 1623598 h 1623598"/>
              <a:gd name="connsiteX0" fmla="*/ 438150 w 5233971"/>
              <a:gd name="connsiteY0" fmla="*/ 1699798 h 1699798"/>
              <a:gd name="connsiteX1" fmla="*/ 0 w 5233971"/>
              <a:gd name="connsiteY1" fmla="*/ 0 h 1699798"/>
              <a:gd name="connsiteX2" fmla="*/ 5233971 w 5233971"/>
              <a:gd name="connsiteY2" fmla="*/ 461548 h 1699798"/>
              <a:gd name="connsiteX3" fmla="*/ 438150 w 5233971"/>
              <a:gd name="connsiteY3" fmla="*/ 1699798 h 1699798"/>
              <a:gd name="connsiteX0" fmla="*/ 190500 w 5233971"/>
              <a:gd name="connsiteY0" fmla="*/ 2137948 h 2137948"/>
              <a:gd name="connsiteX1" fmla="*/ 0 w 5233971"/>
              <a:gd name="connsiteY1" fmla="*/ 0 h 2137948"/>
              <a:gd name="connsiteX2" fmla="*/ 5233971 w 5233971"/>
              <a:gd name="connsiteY2" fmla="*/ 461548 h 2137948"/>
              <a:gd name="connsiteX3" fmla="*/ 190500 w 5233971"/>
              <a:gd name="connsiteY3" fmla="*/ 2137948 h 2137948"/>
              <a:gd name="connsiteX0" fmla="*/ 190500 w 5195871"/>
              <a:gd name="connsiteY0" fmla="*/ 2137948 h 2137948"/>
              <a:gd name="connsiteX1" fmla="*/ 0 w 5195871"/>
              <a:gd name="connsiteY1" fmla="*/ 0 h 2137948"/>
              <a:gd name="connsiteX2" fmla="*/ 5195871 w 5195871"/>
              <a:gd name="connsiteY2" fmla="*/ 442498 h 2137948"/>
              <a:gd name="connsiteX3" fmla="*/ 190500 w 5195871"/>
              <a:gd name="connsiteY3" fmla="*/ 2137948 h 2137948"/>
            </a:gdLst>
            <a:ahLst/>
            <a:cxnLst>
              <a:cxn ang="0">
                <a:pos x="connsiteX0" y="connsiteY0"/>
              </a:cxn>
              <a:cxn ang="0">
                <a:pos x="connsiteX1" y="connsiteY1"/>
              </a:cxn>
              <a:cxn ang="0">
                <a:pos x="connsiteX2" y="connsiteY2"/>
              </a:cxn>
              <a:cxn ang="0">
                <a:pos x="connsiteX3" y="connsiteY3"/>
              </a:cxn>
            </a:cxnLst>
            <a:rect l="l" t="t" r="r" b="b"/>
            <a:pathLst>
              <a:path w="5195871" h="2137948">
                <a:moveTo>
                  <a:pt x="190500" y="2137948"/>
                </a:moveTo>
                <a:lnTo>
                  <a:pt x="0" y="0"/>
                </a:lnTo>
                <a:lnTo>
                  <a:pt x="5195871" y="442498"/>
                </a:lnTo>
                <a:lnTo>
                  <a:pt x="190500" y="213794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rot="1052184">
            <a:off x="-2950974" y="-1422900"/>
            <a:ext cx="7980249" cy="8832503"/>
            <a:chOff x="2899857" y="-694266"/>
            <a:chExt cx="6284692" cy="7553855"/>
          </a:xfrm>
        </p:grpSpPr>
        <p:sp>
          <p:nvSpPr>
            <p:cNvPr id="29" name="矩形 4"/>
            <p:cNvSpPr/>
            <p:nvPr/>
          </p:nvSpPr>
          <p:spPr>
            <a:xfrm>
              <a:off x="3281960" y="-694266"/>
              <a:ext cx="5902589" cy="4221995"/>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直角三角形 30"/>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5"/>
          <p:cNvSpPr txBox="1"/>
          <p:nvPr/>
        </p:nvSpPr>
        <p:spPr>
          <a:xfrm>
            <a:off x="1867823" y="1514302"/>
            <a:ext cx="2062484" cy="1569660"/>
          </a:xfrm>
          <a:prstGeom prst="rect">
            <a:avLst/>
          </a:prstGeom>
          <a:noFill/>
        </p:spPr>
        <p:txBody>
          <a:bodyPr wrap="square" rtlCol="0">
            <a:spAutoFit/>
          </a:bodyPr>
          <a:lstStyle/>
          <a:p>
            <a:pPr algn="ctr"/>
            <a:r>
              <a:rPr lang="en-US" altLang="zh-CN" sz="9600" dirty="0" smtClean="0">
                <a:solidFill>
                  <a:schemeClr val="bg1"/>
                </a:solidFill>
                <a:cs typeface="+mn-ea"/>
                <a:sym typeface="+mn-lt"/>
              </a:rPr>
              <a:t>04</a:t>
            </a:r>
            <a:endParaRPr lang="zh-CN" altLang="en-US" sz="9600" dirty="0">
              <a:solidFill>
                <a:schemeClr val="bg1"/>
              </a:solidFill>
              <a:cs typeface="+mn-ea"/>
              <a:sym typeface="+mn-lt"/>
            </a:endParaRPr>
          </a:p>
        </p:txBody>
      </p:sp>
      <p:sp>
        <p:nvSpPr>
          <p:cNvPr id="40" name="矩形 39"/>
          <p:cNvSpPr/>
          <p:nvPr/>
        </p:nvSpPr>
        <p:spPr>
          <a:xfrm>
            <a:off x="5467264" y="2917192"/>
            <a:ext cx="6394536" cy="830997"/>
          </a:xfrm>
          <a:prstGeom prst="rect">
            <a:avLst/>
          </a:prstGeom>
        </p:spPr>
        <p:txBody>
          <a:bodyPr wrap="square">
            <a:spAutoFit/>
          </a:bodyPr>
          <a:lstStyle/>
          <a:p>
            <a:r>
              <a:rPr kumimoji="1" lang="en-US" altLang="zh-CN" sz="4800" b="1" dirty="0" smtClean="0">
                <a:solidFill>
                  <a:schemeClr val="accent3"/>
                </a:solidFill>
                <a:cs typeface="+mn-ea"/>
                <a:sym typeface="+mn-lt"/>
              </a:rPr>
              <a:t>DEMO</a:t>
            </a:r>
            <a:endParaRPr kumimoji="1" lang="zh-CN" altLang="en-US" sz="4800" b="1" dirty="0">
              <a:solidFill>
                <a:schemeClr val="accent3"/>
              </a:solidFill>
              <a:cs typeface="+mn-ea"/>
              <a:sym typeface="+mn-lt"/>
            </a:endParaRPr>
          </a:p>
        </p:txBody>
      </p:sp>
    </p:spTree>
    <p:extLst>
      <p:ext uri="{BB962C8B-B14F-4D97-AF65-F5344CB8AC3E}">
        <p14:creationId xmlns:p14="http://schemas.microsoft.com/office/powerpoint/2010/main" val="39392148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50" fill="hold"/>
                                        <p:tgtEl>
                                          <p:spTgt spid="28"/>
                                        </p:tgtEl>
                                        <p:attrNameLst>
                                          <p:attrName>ppt_x</p:attrName>
                                        </p:attrNameLst>
                                      </p:cBhvr>
                                      <p:tavLst>
                                        <p:tav tm="0">
                                          <p:val>
                                            <p:strVal val="0-#ppt_w/2"/>
                                          </p:val>
                                        </p:tav>
                                        <p:tav tm="100000">
                                          <p:val>
                                            <p:strVal val="#ppt_x"/>
                                          </p:val>
                                        </p:tav>
                                      </p:tavLst>
                                    </p:anim>
                                    <p:anim calcmode="lin" valueType="num">
                                      <p:cBhvr additive="base">
                                        <p:cTn id="8" dur="1250" fill="hold"/>
                                        <p:tgtEl>
                                          <p:spTgt spid="2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750"/>
                                        <p:tgtEl>
                                          <p:spTgt spid="27"/>
                                        </p:tgtEl>
                                      </p:cBhvr>
                                    </p:animEffect>
                                  </p:childTnLst>
                                </p:cTn>
                              </p:par>
                            </p:childTnLst>
                          </p:cTn>
                        </p:par>
                        <p:par>
                          <p:cTn id="12" fill="hold">
                            <p:stCondLst>
                              <p:cond delay="1750"/>
                            </p:stCondLst>
                            <p:childTnLst>
                              <p:par>
                                <p:cTn id="13" presetID="42"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250"/>
                                        <p:tgtEl>
                                          <p:spTgt spid="34"/>
                                        </p:tgtEl>
                                      </p:cBhvr>
                                    </p:animEffect>
                                    <p:anim calcmode="lin" valueType="num">
                                      <p:cBhvr>
                                        <p:cTn id="16" dur="250" fill="hold"/>
                                        <p:tgtEl>
                                          <p:spTgt spid="34"/>
                                        </p:tgtEl>
                                        <p:attrNameLst>
                                          <p:attrName>ppt_x</p:attrName>
                                        </p:attrNameLst>
                                      </p:cBhvr>
                                      <p:tavLst>
                                        <p:tav tm="0">
                                          <p:val>
                                            <p:strVal val="#ppt_x"/>
                                          </p:val>
                                        </p:tav>
                                        <p:tav tm="100000">
                                          <p:val>
                                            <p:strVal val="#ppt_x"/>
                                          </p:val>
                                        </p:tav>
                                      </p:tavLst>
                                    </p:anim>
                                    <p:anim calcmode="lin" valueType="num">
                                      <p:cBhvr>
                                        <p:cTn id="17" dur="2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直角三角形 12"/>
          <p:cNvSpPr/>
          <p:nvPr/>
        </p:nvSpPr>
        <p:spPr>
          <a:xfrm rot="21300808">
            <a:off x="3540759" y="5517933"/>
            <a:ext cx="4675798" cy="2635468"/>
          </a:xfrm>
          <a:custGeom>
            <a:avLst/>
            <a:gdLst>
              <a:gd name="connsiteX0" fmla="*/ 0 w 4814871"/>
              <a:gd name="connsiteY0" fmla="*/ 1852198 h 1852198"/>
              <a:gd name="connsiteX1" fmla="*/ 0 w 4814871"/>
              <a:gd name="connsiteY1" fmla="*/ 0 h 1852198"/>
              <a:gd name="connsiteX2" fmla="*/ 4814871 w 4814871"/>
              <a:gd name="connsiteY2" fmla="*/ 1852198 h 1852198"/>
              <a:gd name="connsiteX3" fmla="*/ 0 w 4814871"/>
              <a:gd name="connsiteY3" fmla="*/ 1852198 h 1852198"/>
              <a:gd name="connsiteX0" fmla="*/ 0 w 4795821"/>
              <a:gd name="connsiteY0" fmla="*/ 1852198 h 1852198"/>
              <a:gd name="connsiteX1" fmla="*/ 0 w 4795821"/>
              <a:gd name="connsiteY1" fmla="*/ 0 h 1852198"/>
              <a:gd name="connsiteX2" fmla="*/ 4795821 w 4795821"/>
              <a:gd name="connsiteY2" fmla="*/ 613948 h 1852198"/>
              <a:gd name="connsiteX3" fmla="*/ 0 w 4795821"/>
              <a:gd name="connsiteY3" fmla="*/ 1852198 h 1852198"/>
              <a:gd name="connsiteX0" fmla="*/ 266700 w 5062521"/>
              <a:gd name="connsiteY0" fmla="*/ 1623598 h 1623598"/>
              <a:gd name="connsiteX1" fmla="*/ 0 w 5062521"/>
              <a:gd name="connsiteY1" fmla="*/ 0 h 1623598"/>
              <a:gd name="connsiteX2" fmla="*/ 5062521 w 5062521"/>
              <a:gd name="connsiteY2" fmla="*/ 385348 h 1623598"/>
              <a:gd name="connsiteX3" fmla="*/ 266700 w 5062521"/>
              <a:gd name="connsiteY3" fmla="*/ 1623598 h 1623598"/>
              <a:gd name="connsiteX0" fmla="*/ 438150 w 5233971"/>
              <a:gd name="connsiteY0" fmla="*/ 1699798 h 1699798"/>
              <a:gd name="connsiteX1" fmla="*/ 0 w 5233971"/>
              <a:gd name="connsiteY1" fmla="*/ 0 h 1699798"/>
              <a:gd name="connsiteX2" fmla="*/ 5233971 w 5233971"/>
              <a:gd name="connsiteY2" fmla="*/ 461548 h 1699798"/>
              <a:gd name="connsiteX3" fmla="*/ 438150 w 5233971"/>
              <a:gd name="connsiteY3" fmla="*/ 1699798 h 1699798"/>
              <a:gd name="connsiteX0" fmla="*/ 190500 w 5233971"/>
              <a:gd name="connsiteY0" fmla="*/ 2137948 h 2137948"/>
              <a:gd name="connsiteX1" fmla="*/ 0 w 5233971"/>
              <a:gd name="connsiteY1" fmla="*/ 0 h 2137948"/>
              <a:gd name="connsiteX2" fmla="*/ 5233971 w 5233971"/>
              <a:gd name="connsiteY2" fmla="*/ 461548 h 2137948"/>
              <a:gd name="connsiteX3" fmla="*/ 190500 w 5233971"/>
              <a:gd name="connsiteY3" fmla="*/ 2137948 h 2137948"/>
              <a:gd name="connsiteX0" fmla="*/ 190500 w 5195871"/>
              <a:gd name="connsiteY0" fmla="*/ 2137948 h 2137948"/>
              <a:gd name="connsiteX1" fmla="*/ 0 w 5195871"/>
              <a:gd name="connsiteY1" fmla="*/ 0 h 2137948"/>
              <a:gd name="connsiteX2" fmla="*/ 5195871 w 5195871"/>
              <a:gd name="connsiteY2" fmla="*/ 442498 h 2137948"/>
              <a:gd name="connsiteX3" fmla="*/ 190500 w 5195871"/>
              <a:gd name="connsiteY3" fmla="*/ 2137948 h 2137948"/>
            </a:gdLst>
            <a:ahLst/>
            <a:cxnLst>
              <a:cxn ang="0">
                <a:pos x="connsiteX0" y="connsiteY0"/>
              </a:cxn>
              <a:cxn ang="0">
                <a:pos x="connsiteX1" y="connsiteY1"/>
              </a:cxn>
              <a:cxn ang="0">
                <a:pos x="connsiteX2" y="connsiteY2"/>
              </a:cxn>
              <a:cxn ang="0">
                <a:pos x="connsiteX3" y="connsiteY3"/>
              </a:cxn>
            </a:cxnLst>
            <a:rect l="l" t="t" r="r" b="b"/>
            <a:pathLst>
              <a:path w="5195871" h="2137948">
                <a:moveTo>
                  <a:pt x="190500" y="2137948"/>
                </a:moveTo>
                <a:lnTo>
                  <a:pt x="0" y="0"/>
                </a:lnTo>
                <a:lnTo>
                  <a:pt x="5195871" y="442498"/>
                </a:lnTo>
                <a:lnTo>
                  <a:pt x="190500" y="213794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p:cNvGrpSpPr/>
          <p:nvPr/>
        </p:nvGrpSpPr>
        <p:grpSpPr>
          <a:xfrm rot="1052184">
            <a:off x="-1771102" y="-1422900"/>
            <a:ext cx="7980249" cy="8832503"/>
            <a:chOff x="2899857" y="-694266"/>
            <a:chExt cx="6284692" cy="7553855"/>
          </a:xfrm>
        </p:grpSpPr>
        <p:sp>
          <p:nvSpPr>
            <p:cNvPr id="15" name="矩形 4"/>
            <p:cNvSpPr/>
            <p:nvPr/>
          </p:nvSpPr>
          <p:spPr>
            <a:xfrm>
              <a:off x="3281960" y="-694266"/>
              <a:ext cx="5902589" cy="4221995"/>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blipFill dpi="0" rotWithShape="0">
              <a:blip r:embed="rId3"/>
              <a:srcRect/>
              <a:tile tx="-1016000" ty="1270000" sx="55000" sy="55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直角三角形 16"/>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 name="TextBox 16">
            <a:extLst>
              <a:ext uri="{FF2B5EF4-FFF2-40B4-BE49-F238E27FC236}">
                <a16:creationId xmlns="" xmlns:a16="http://schemas.microsoft.com/office/drawing/2014/main" id="{BE1BB176-1EBA-4AD9-9FEC-DB3EA3CC8E1F}"/>
              </a:ext>
            </a:extLst>
          </p:cNvPr>
          <p:cNvSpPr txBox="1"/>
          <p:nvPr/>
        </p:nvSpPr>
        <p:spPr>
          <a:xfrm>
            <a:off x="7042474" y="1937834"/>
            <a:ext cx="4397244" cy="1938992"/>
          </a:xfrm>
          <a:prstGeom prst="rect">
            <a:avLst/>
          </a:prstGeom>
          <a:noFill/>
        </p:spPr>
        <p:txBody>
          <a:bodyPr wrap="square" rtlCol="0">
            <a:spAutoFit/>
          </a:bodyPr>
          <a:lstStyle/>
          <a:p>
            <a:pPr algn="ctr"/>
            <a:r>
              <a:rPr lang="en-US" altLang="zh-CN" sz="6000" b="1" dirty="0">
                <a:solidFill>
                  <a:schemeClr val="accent3"/>
                </a:solidFill>
                <a:cs typeface="+mn-ea"/>
                <a:sym typeface="+mn-lt"/>
              </a:rPr>
              <a:t>THANK </a:t>
            </a:r>
            <a:r>
              <a:rPr lang="en-US" altLang="zh-CN" sz="6000" b="1" dirty="0">
                <a:solidFill>
                  <a:srgbClr val="FFBF53"/>
                </a:solidFill>
                <a:cs typeface="+mn-ea"/>
                <a:sym typeface="+mn-lt"/>
              </a:rPr>
              <a:t>YOU</a:t>
            </a:r>
          </a:p>
        </p:txBody>
      </p:sp>
    </p:spTree>
    <p:extLst>
      <p:ext uri="{BB962C8B-B14F-4D97-AF65-F5344CB8AC3E}">
        <p14:creationId xmlns:p14="http://schemas.microsoft.com/office/powerpoint/2010/main" val="3892404250"/>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250" fill="hold"/>
                                        <p:tgtEl>
                                          <p:spTgt spid="14"/>
                                        </p:tgtEl>
                                        <p:attrNameLst>
                                          <p:attrName>ppt_x</p:attrName>
                                        </p:attrNameLst>
                                      </p:cBhvr>
                                      <p:tavLst>
                                        <p:tav tm="0">
                                          <p:val>
                                            <p:strVal val="0-#ppt_w/2"/>
                                          </p:val>
                                        </p:tav>
                                        <p:tav tm="100000">
                                          <p:val>
                                            <p:strVal val="#ppt_x"/>
                                          </p:val>
                                        </p:tav>
                                      </p:tavLst>
                                    </p:anim>
                                    <p:anim calcmode="lin" valueType="num">
                                      <p:cBhvr additive="base">
                                        <p:cTn id="8" dur="1250" fill="hold"/>
                                        <p:tgtEl>
                                          <p:spTgt spid="1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childTnLst>
                                </p:cTn>
                              </p:par>
                            </p:childTnLst>
                          </p:cTn>
                        </p:par>
                        <p:par>
                          <p:cTn id="12" fill="hold">
                            <p:stCondLst>
                              <p:cond delay="1750"/>
                            </p:stCondLst>
                            <p:childTnLst>
                              <p:par>
                                <p:cTn id="13" presetID="42"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750"/>
                                        <p:tgtEl>
                                          <p:spTgt spid="12"/>
                                        </p:tgtEl>
                                      </p:cBhvr>
                                    </p:animEffect>
                                    <p:anim calcmode="lin" valueType="num">
                                      <p:cBhvr>
                                        <p:cTn id="16" dur="750" fill="hold"/>
                                        <p:tgtEl>
                                          <p:spTgt spid="12"/>
                                        </p:tgtEl>
                                        <p:attrNameLst>
                                          <p:attrName>ppt_x</p:attrName>
                                        </p:attrNameLst>
                                      </p:cBhvr>
                                      <p:tavLst>
                                        <p:tav tm="0">
                                          <p:val>
                                            <p:strVal val="#ppt_x"/>
                                          </p:val>
                                        </p:tav>
                                        <p:tav tm="100000">
                                          <p:val>
                                            <p:strVal val="#ppt_x"/>
                                          </p:val>
                                        </p:tav>
                                      </p:tavLst>
                                    </p:anim>
                                    <p:anim calcmode="lin" valueType="num">
                                      <p:cBhvr>
                                        <p:cTn id="17"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12"/>
          <p:cNvSpPr/>
          <p:nvPr/>
        </p:nvSpPr>
        <p:spPr>
          <a:xfrm rot="21300808">
            <a:off x="2360887" y="5517933"/>
            <a:ext cx="4675798" cy="2635468"/>
          </a:xfrm>
          <a:custGeom>
            <a:avLst/>
            <a:gdLst>
              <a:gd name="connsiteX0" fmla="*/ 0 w 4814871"/>
              <a:gd name="connsiteY0" fmla="*/ 1852198 h 1852198"/>
              <a:gd name="connsiteX1" fmla="*/ 0 w 4814871"/>
              <a:gd name="connsiteY1" fmla="*/ 0 h 1852198"/>
              <a:gd name="connsiteX2" fmla="*/ 4814871 w 4814871"/>
              <a:gd name="connsiteY2" fmla="*/ 1852198 h 1852198"/>
              <a:gd name="connsiteX3" fmla="*/ 0 w 4814871"/>
              <a:gd name="connsiteY3" fmla="*/ 1852198 h 1852198"/>
              <a:gd name="connsiteX0" fmla="*/ 0 w 4795821"/>
              <a:gd name="connsiteY0" fmla="*/ 1852198 h 1852198"/>
              <a:gd name="connsiteX1" fmla="*/ 0 w 4795821"/>
              <a:gd name="connsiteY1" fmla="*/ 0 h 1852198"/>
              <a:gd name="connsiteX2" fmla="*/ 4795821 w 4795821"/>
              <a:gd name="connsiteY2" fmla="*/ 613948 h 1852198"/>
              <a:gd name="connsiteX3" fmla="*/ 0 w 4795821"/>
              <a:gd name="connsiteY3" fmla="*/ 1852198 h 1852198"/>
              <a:gd name="connsiteX0" fmla="*/ 266700 w 5062521"/>
              <a:gd name="connsiteY0" fmla="*/ 1623598 h 1623598"/>
              <a:gd name="connsiteX1" fmla="*/ 0 w 5062521"/>
              <a:gd name="connsiteY1" fmla="*/ 0 h 1623598"/>
              <a:gd name="connsiteX2" fmla="*/ 5062521 w 5062521"/>
              <a:gd name="connsiteY2" fmla="*/ 385348 h 1623598"/>
              <a:gd name="connsiteX3" fmla="*/ 266700 w 5062521"/>
              <a:gd name="connsiteY3" fmla="*/ 1623598 h 1623598"/>
              <a:gd name="connsiteX0" fmla="*/ 438150 w 5233971"/>
              <a:gd name="connsiteY0" fmla="*/ 1699798 h 1699798"/>
              <a:gd name="connsiteX1" fmla="*/ 0 w 5233971"/>
              <a:gd name="connsiteY1" fmla="*/ 0 h 1699798"/>
              <a:gd name="connsiteX2" fmla="*/ 5233971 w 5233971"/>
              <a:gd name="connsiteY2" fmla="*/ 461548 h 1699798"/>
              <a:gd name="connsiteX3" fmla="*/ 438150 w 5233971"/>
              <a:gd name="connsiteY3" fmla="*/ 1699798 h 1699798"/>
              <a:gd name="connsiteX0" fmla="*/ 190500 w 5233971"/>
              <a:gd name="connsiteY0" fmla="*/ 2137948 h 2137948"/>
              <a:gd name="connsiteX1" fmla="*/ 0 w 5233971"/>
              <a:gd name="connsiteY1" fmla="*/ 0 h 2137948"/>
              <a:gd name="connsiteX2" fmla="*/ 5233971 w 5233971"/>
              <a:gd name="connsiteY2" fmla="*/ 461548 h 2137948"/>
              <a:gd name="connsiteX3" fmla="*/ 190500 w 5233971"/>
              <a:gd name="connsiteY3" fmla="*/ 2137948 h 2137948"/>
              <a:gd name="connsiteX0" fmla="*/ 190500 w 5195871"/>
              <a:gd name="connsiteY0" fmla="*/ 2137948 h 2137948"/>
              <a:gd name="connsiteX1" fmla="*/ 0 w 5195871"/>
              <a:gd name="connsiteY1" fmla="*/ 0 h 2137948"/>
              <a:gd name="connsiteX2" fmla="*/ 5195871 w 5195871"/>
              <a:gd name="connsiteY2" fmla="*/ 442498 h 2137948"/>
              <a:gd name="connsiteX3" fmla="*/ 190500 w 5195871"/>
              <a:gd name="connsiteY3" fmla="*/ 2137948 h 2137948"/>
            </a:gdLst>
            <a:ahLst/>
            <a:cxnLst>
              <a:cxn ang="0">
                <a:pos x="connsiteX0" y="connsiteY0"/>
              </a:cxn>
              <a:cxn ang="0">
                <a:pos x="connsiteX1" y="connsiteY1"/>
              </a:cxn>
              <a:cxn ang="0">
                <a:pos x="connsiteX2" y="connsiteY2"/>
              </a:cxn>
              <a:cxn ang="0">
                <a:pos x="connsiteX3" y="connsiteY3"/>
              </a:cxn>
            </a:cxnLst>
            <a:rect l="l" t="t" r="r" b="b"/>
            <a:pathLst>
              <a:path w="5195871" h="2137948">
                <a:moveTo>
                  <a:pt x="190500" y="2137948"/>
                </a:moveTo>
                <a:lnTo>
                  <a:pt x="0" y="0"/>
                </a:lnTo>
                <a:lnTo>
                  <a:pt x="5195871" y="442498"/>
                </a:lnTo>
                <a:lnTo>
                  <a:pt x="190500" y="213794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8" name="组合 47"/>
          <p:cNvGrpSpPr/>
          <p:nvPr/>
        </p:nvGrpSpPr>
        <p:grpSpPr>
          <a:xfrm rot="1052184">
            <a:off x="-2950974" y="-1422900"/>
            <a:ext cx="7980249" cy="8832503"/>
            <a:chOff x="2899857" y="-694266"/>
            <a:chExt cx="6284692" cy="7553855"/>
          </a:xfrm>
        </p:grpSpPr>
        <p:sp>
          <p:nvSpPr>
            <p:cNvPr id="49" name="矩形 4"/>
            <p:cNvSpPr/>
            <p:nvPr/>
          </p:nvSpPr>
          <p:spPr>
            <a:xfrm>
              <a:off x="3281960" y="-694266"/>
              <a:ext cx="5902589" cy="4221995"/>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1" name="直角三角形 50"/>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2" name="组合 51"/>
          <p:cNvGrpSpPr/>
          <p:nvPr/>
        </p:nvGrpSpPr>
        <p:grpSpPr>
          <a:xfrm>
            <a:off x="290380" y="1536367"/>
            <a:ext cx="4408406" cy="1938992"/>
            <a:chOff x="1390211" y="2241878"/>
            <a:chExt cx="6075745" cy="2492855"/>
          </a:xfrm>
        </p:grpSpPr>
        <p:sp>
          <p:nvSpPr>
            <p:cNvPr id="53" name="文本框 1"/>
            <p:cNvSpPr txBox="1"/>
            <p:nvPr/>
          </p:nvSpPr>
          <p:spPr>
            <a:xfrm>
              <a:off x="3090605" y="3488306"/>
              <a:ext cx="254600" cy="672675"/>
            </a:xfrm>
            <a:prstGeom prst="rect">
              <a:avLst/>
            </a:prstGeom>
            <a:noFill/>
          </p:spPr>
          <p:txBody>
            <a:bodyPr wrap="none" rtlCol="0">
              <a:spAutoFit/>
            </a:bodyPr>
            <a:lstStyle/>
            <a:p>
              <a:pPr algn="ctr"/>
              <a:endParaRPr lang="zh-CN" altLang="en-US" sz="2800" dirty="0">
                <a:solidFill>
                  <a:schemeClr val="bg1"/>
                </a:solidFill>
                <a:cs typeface="+mn-ea"/>
                <a:sym typeface="+mn-lt"/>
              </a:endParaRPr>
            </a:p>
          </p:txBody>
        </p:sp>
        <p:sp>
          <p:nvSpPr>
            <p:cNvPr id="54" name="文本框 5"/>
            <p:cNvSpPr txBox="1"/>
            <p:nvPr/>
          </p:nvSpPr>
          <p:spPr>
            <a:xfrm>
              <a:off x="1390211" y="2241878"/>
              <a:ext cx="6075745" cy="2492855"/>
            </a:xfrm>
            <a:prstGeom prst="rect">
              <a:avLst/>
            </a:prstGeom>
            <a:noFill/>
          </p:spPr>
          <p:txBody>
            <a:bodyPr wrap="square" rtlCol="0">
              <a:spAutoFit/>
            </a:bodyPr>
            <a:lstStyle/>
            <a:p>
              <a:pPr algn="ctr"/>
              <a:r>
                <a:rPr lang="en-US" altLang="zh-CN" sz="6000" dirty="0" smtClean="0">
                  <a:solidFill>
                    <a:schemeClr val="bg1"/>
                  </a:solidFill>
                  <a:cs typeface="+mn-ea"/>
                  <a:sym typeface="+mn-lt"/>
                </a:rPr>
                <a:t>NỘI DUNG BÁO CÁO</a:t>
              </a:r>
              <a:endParaRPr lang="en-US" altLang="zh-CN" sz="6000" dirty="0">
                <a:solidFill>
                  <a:schemeClr val="bg1"/>
                </a:solidFill>
                <a:cs typeface="+mn-ea"/>
                <a:sym typeface="+mn-lt"/>
              </a:endParaRPr>
            </a:p>
          </p:txBody>
        </p:sp>
      </p:grpSp>
      <p:sp>
        <p:nvSpPr>
          <p:cNvPr id="2" name="Rounded Rectangle 1"/>
          <p:cNvSpPr/>
          <p:nvPr/>
        </p:nvSpPr>
        <p:spPr>
          <a:xfrm>
            <a:off x="7588155" y="293427"/>
            <a:ext cx="3998794" cy="941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cs typeface="+mn-ea"/>
                <a:sym typeface="+mn-lt"/>
              </a:rPr>
              <a:t>Lý do chọn đề </a:t>
            </a:r>
            <a:r>
              <a:rPr lang="en-US" altLang="zh-CN" sz="3200" dirty="0" smtClean="0">
                <a:solidFill>
                  <a:schemeClr val="bg1"/>
                </a:solidFill>
                <a:cs typeface="+mn-ea"/>
                <a:sym typeface="+mn-lt"/>
              </a:rPr>
              <a:t>tài</a:t>
            </a:r>
            <a:endParaRPr lang="zh-CN" altLang="en-US" sz="3200" dirty="0">
              <a:solidFill>
                <a:schemeClr val="bg1"/>
              </a:solidFill>
              <a:cs typeface="+mn-ea"/>
              <a:sym typeface="+mn-lt"/>
            </a:endParaRPr>
          </a:p>
        </p:txBody>
      </p:sp>
      <p:sp>
        <p:nvSpPr>
          <p:cNvPr id="4" name="Rounded Rectangle 3"/>
          <p:cNvSpPr/>
          <p:nvPr/>
        </p:nvSpPr>
        <p:spPr>
          <a:xfrm>
            <a:off x="6486180" y="273371"/>
            <a:ext cx="967870" cy="981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01</a:t>
            </a:r>
            <a:endParaRPr lang="en-US" sz="3600" b="1" dirty="0"/>
          </a:p>
        </p:txBody>
      </p:sp>
      <p:sp>
        <p:nvSpPr>
          <p:cNvPr id="21" name="Rounded Rectangle 20"/>
          <p:cNvSpPr/>
          <p:nvPr/>
        </p:nvSpPr>
        <p:spPr>
          <a:xfrm>
            <a:off x="7576638" y="1698178"/>
            <a:ext cx="3998794" cy="1412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cs typeface="+mn-ea"/>
                <a:sym typeface="+mn-lt"/>
              </a:rPr>
              <a:t>Yêu cầu chức năng và phi chức năng</a:t>
            </a:r>
            <a:endParaRPr lang="zh-CN" altLang="en-US" sz="3200" dirty="0">
              <a:solidFill>
                <a:schemeClr val="bg1"/>
              </a:solidFill>
              <a:cs typeface="+mn-ea"/>
              <a:sym typeface="+mn-lt"/>
            </a:endParaRPr>
          </a:p>
        </p:txBody>
      </p:sp>
      <p:sp>
        <p:nvSpPr>
          <p:cNvPr id="22" name="Rounded Rectangle 21"/>
          <p:cNvSpPr/>
          <p:nvPr/>
        </p:nvSpPr>
        <p:spPr>
          <a:xfrm>
            <a:off x="6511253" y="1946720"/>
            <a:ext cx="967870" cy="981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02</a:t>
            </a:r>
            <a:endParaRPr lang="en-US" sz="3600" b="1" dirty="0"/>
          </a:p>
        </p:txBody>
      </p:sp>
      <p:sp>
        <p:nvSpPr>
          <p:cNvPr id="23" name="Rounded Rectangle 22"/>
          <p:cNvSpPr/>
          <p:nvPr/>
        </p:nvSpPr>
        <p:spPr>
          <a:xfrm>
            <a:off x="7613228" y="3444133"/>
            <a:ext cx="3998794" cy="941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cs typeface="+mn-ea"/>
                <a:sym typeface="+mn-lt"/>
              </a:rPr>
              <a:t>Công nghệ sử dụng</a:t>
            </a:r>
            <a:endParaRPr lang="zh-CN" altLang="en-US" sz="3200" dirty="0">
              <a:solidFill>
                <a:schemeClr val="bg1"/>
              </a:solidFill>
              <a:cs typeface="+mn-ea"/>
              <a:sym typeface="+mn-lt"/>
            </a:endParaRPr>
          </a:p>
        </p:txBody>
      </p:sp>
      <p:sp>
        <p:nvSpPr>
          <p:cNvPr id="24" name="Rounded Rectangle 23"/>
          <p:cNvSpPr/>
          <p:nvPr/>
        </p:nvSpPr>
        <p:spPr>
          <a:xfrm>
            <a:off x="6511253" y="3424077"/>
            <a:ext cx="967870" cy="981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03</a:t>
            </a:r>
            <a:endParaRPr lang="en-US" sz="3600" b="1" dirty="0"/>
          </a:p>
        </p:txBody>
      </p:sp>
      <p:sp>
        <p:nvSpPr>
          <p:cNvPr id="25" name="Rounded Rectangle 24"/>
          <p:cNvSpPr/>
          <p:nvPr/>
        </p:nvSpPr>
        <p:spPr>
          <a:xfrm>
            <a:off x="7631523" y="4848858"/>
            <a:ext cx="3998794" cy="941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cs typeface="+mn-ea"/>
                <a:sym typeface="+mn-lt"/>
              </a:rPr>
              <a:t>Demo</a:t>
            </a:r>
            <a:endParaRPr lang="zh-CN" altLang="en-US" sz="3200" dirty="0">
              <a:solidFill>
                <a:schemeClr val="bg1"/>
              </a:solidFill>
              <a:cs typeface="+mn-ea"/>
              <a:sym typeface="+mn-lt"/>
            </a:endParaRPr>
          </a:p>
        </p:txBody>
      </p:sp>
      <p:sp>
        <p:nvSpPr>
          <p:cNvPr id="26" name="Rounded Rectangle 25"/>
          <p:cNvSpPr/>
          <p:nvPr/>
        </p:nvSpPr>
        <p:spPr>
          <a:xfrm>
            <a:off x="6529548" y="4828802"/>
            <a:ext cx="967870" cy="981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04</a:t>
            </a:r>
            <a:endParaRPr lang="en-US" sz="3600" b="1" dirty="0"/>
          </a:p>
        </p:txBody>
      </p:sp>
    </p:spTree>
    <p:extLst>
      <p:ext uri="{BB962C8B-B14F-4D97-AF65-F5344CB8AC3E}">
        <p14:creationId xmlns:p14="http://schemas.microsoft.com/office/powerpoint/2010/main" val="33670202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250" fill="hold"/>
                                        <p:tgtEl>
                                          <p:spTgt spid="48"/>
                                        </p:tgtEl>
                                        <p:attrNameLst>
                                          <p:attrName>ppt_x</p:attrName>
                                        </p:attrNameLst>
                                      </p:cBhvr>
                                      <p:tavLst>
                                        <p:tav tm="0">
                                          <p:val>
                                            <p:strVal val="0-#ppt_w/2"/>
                                          </p:val>
                                        </p:tav>
                                        <p:tav tm="100000">
                                          <p:val>
                                            <p:strVal val="#ppt_x"/>
                                          </p:val>
                                        </p:tav>
                                      </p:tavLst>
                                    </p:anim>
                                    <p:anim calcmode="lin" valueType="num">
                                      <p:cBhvr additive="base">
                                        <p:cTn id="8" dur="1250" fill="hold"/>
                                        <p:tgtEl>
                                          <p:spTgt spid="4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750"/>
                                        <p:tgtEl>
                                          <p:spTgt spid="40"/>
                                        </p:tgtEl>
                                      </p:cBhvr>
                                    </p:animEffect>
                                  </p:childTnLst>
                                </p:cTn>
                              </p:par>
                              <p:par>
                                <p:cTn id="12" presetID="42" presetClass="entr" presetSubtype="0" fill="hold" nodeType="withEffect">
                                  <p:stCondLst>
                                    <p:cond delay="5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750"/>
                                        <p:tgtEl>
                                          <p:spTgt spid="52"/>
                                        </p:tgtEl>
                                      </p:cBhvr>
                                    </p:animEffect>
                                    <p:anim calcmode="lin" valueType="num">
                                      <p:cBhvr>
                                        <p:cTn id="15" dur="750" fill="hold"/>
                                        <p:tgtEl>
                                          <p:spTgt spid="52"/>
                                        </p:tgtEl>
                                        <p:attrNameLst>
                                          <p:attrName>ppt_x</p:attrName>
                                        </p:attrNameLst>
                                      </p:cBhvr>
                                      <p:tavLst>
                                        <p:tav tm="0">
                                          <p:val>
                                            <p:strVal val="#ppt_x"/>
                                          </p:val>
                                        </p:tav>
                                        <p:tav tm="100000">
                                          <p:val>
                                            <p:strVal val="#ppt_x"/>
                                          </p:val>
                                        </p:tav>
                                      </p:tavLst>
                                    </p:anim>
                                    <p:anim calcmode="lin" valueType="num">
                                      <p:cBhvr>
                                        <p:cTn id="16" dur="75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p:stCondLst>
                              <p:cond delay="1000"/>
                            </p:stCondLst>
                            <p:childTnLst>
                              <p:par>
                                <p:cTn id="33" presetID="22" presetClass="entr" presetSubtype="4"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down)">
                                      <p:cBhvr>
                                        <p:cTn id="35" dur="500"/>
                                        <p:tgtEl>
                                          <p:spTgt spid="2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childTnLst>
                          </p:cTn>
                        </p:par>
                        <p:par>
                          <p:cTn id="39" fill="hold">
                            <p:stCondLst>
                              <p:cond delay="1500"/>
                            </p:stCondLst>
                            <p:childTnLst>
                              <p:par>
                                <p:cTn id="40" presetID="22" presetClass="entr" presetSubtype="4"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 grpId="0" animBg="1"/>
      <p:bldP spid="4" grpId="0" animBg="1"/>
      <p:bldP spid="21" grpId="0" animBg="1"/>
      <p:bldP spid="22" grpId="0" animBg="1"/>
      <p:bldP spid="23" grpId="0" animBg="1"/>
      <p:bldP spid="24" grpId="0" animBg="1"/>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直角三角形 12"/>
          <p:cNvSpPr/>
          <p:nvPr/>
        </p:nvSpPr>
        <p:spPr>
          <a:xfrm rot="21300808">
            <a:off x="2360887" y="5517933"/>
            <a:ext cx="4675798" cy="2635468"/>
          </a:xfrm>
          <a:custGeom>
            <a:avLst/>
            <a:gdLst>
              <a:gd name="connsiteX0" fmla="*/ 0 w 4814871"/>
              <a:gd name="connsiteY0" fmla="*/ 1852198 h 1852198"/>
              <a:gd name="connsiteX1" fmla="*/ 0 w 4814871"/>
              <a:gd name="connsiteY1" fmla="*/ 0 h 1852198"/>
              <a:gd name="connsiteX2" fmla="*/ 4814871 w 4814871"/>
              <a:gd name="connsiteY2" fmla="*/ 1852198 h 1852198"/>
              <a:gd name="connsiteX3" fmla="*/ 0 w 4814871"/>
              <a:gd name="connsiteY3" fmla="*/ 1852198 h 1852198"/>
              <a:gd name="connsiteX0" fmla="*/ 0 w 4795821"/>
              <a:gd name="connsiteY0" fmla="*/ 1852198 h 1852198"/>
              <a:gd name="connsiteX1" fmla="*/ 0 w 4795821"/>
              <a:gd name="connsiteY1" fmla="*/ 0 h 1852198"/>
              <a:gd name="connsiteX2" fmla="*/ 4795821 w 4795821"/>
              <a:gd name="connsiteY2" fmla="*/ 613948 h 1852198"/>
              <a:gd name="connsiteX3" fmla="*/ 0 w 4795821"/>
              <a:gd name="connsiteY3" fmla="*/ 1852198 h 1852198"/>
              <a:gd name="connsiteX0" fmla="*/ 266700 w 5062521"/>
              <a:gd name="connsiteY0" fmla="*/ 1623598 h 1623598"/>
              <a:gd name="connsiteX1" fmla="*/ 0 w 5062521"/>
              <a:gd name="connsiteY1" fmla="*/ 0 h 1623598"/>
              <a:gd name="connsiteX2" fmla="*/ 5062521 w 5062521"/>
              <a:gd name="connsiteY2" fmla="*/ 385348 h 1623598"/>
              <a:gd name="connsiteX3" fmla="*/ 266700 w 5062521"/>
              <a:gd name="connsiteY3" fmla="*/ 1623598 h 1623598"/>
              <a:gd name="connsiteX0" fmla="*/ 438150 w 5233971"/>
              <a:gd name="connsiteY0" fmla="*/ 1699798 h 1699798"/>
              <a:gd name="connsiteX1" fmla="*/ 0 w 5233971"/>
              <a:gd name="connsiteY1" fmla="*/ 0 h 1699798"/>
              <a:gd name="connsiteX2" fmla="*/ 5233971 w 5233971"/>
              <a:gd name="connsiteY2" fmla="*/ 461548 h 1699798"/>
              <a:gd name="connsiteX3" fmla="*/ 438150 w 5233971"/>
              <a:gd name="connsiteY3" fmla="*/ 1699798 h 1699798"/>
              <a:gd name="connsiteX0" fmla="*/ 190500 w 5233971"/>
              <a:gd name="connsiteY0" fmla="*/ 2137948 h 2137948"/>
              <a:gd name="connsiteX1" fmla="*/ 0 w 5233971"/>
              <a:gd name="connsiteY1" fmla="*/ 0 h 2137948"/>
              <a:gd name="connsiteX2" fmla="*/ 5233971 w 5233971"/>
              <a:gd name="connsiteY2" fmla="*/ 461548 h 2137948"/>
              <a:gd name="connsiteX3" fmla="*/ 190500 w 5233971"/>
              <a:gd name="connsiteY3" fmla="*/ 2137948 h 2137948"/>
              <a:gd name="connsiteX0" fmla="*/ 190500 w 5195871"/>
              <a:gd name="connsiteY0" fmla="*/ 2137948 h 2137948"/>
              <a:gd name="connsiteX1" fmla="*/ 0 w 5195871"/>
              <a:gd name="connsiteY1" fmla="*/ 0 h 2137948"/>
              <a:gd name="connsiteX2" fmla="*/ 5195871 w 5195871"/>
              <a:gd name="connsiteY2" fmla="*/ 442498 h 2137948"/>
              <a:gd name="connsiteX3" fmla="*/ 190500 w 5195871"/>
              <a:gd name="connsiteY3" fmla="*/ 2137948 h 2137948"/>
            </a:gdLst>
            <a:ahLst/>
            <a:cxnLst>
              <a:cxn ang="0">
                <a:pos x="connsiteX0" y="connsiteY0"/>
              </a:cxn>
              <a:cxn ang="0">
                <a:pos x="connsiteX1" y="connsiteY1"/>
              </a:cxn>
              <a:cxn ang="0">
                <a:pos x="connsiteX2" y="connsiteY2"/>
              </a:cxn>
              <a:cxn ang="0">
                <a:pos x="connsiteX3" y="connsiteY3"/>
              </a:cxn>
            </a:cxnLst>
            <a:rect l="l" t="t" r="r" b="b"/>
            <a:pathLst>
              <a:path w="5195871" h="2137948">
                <a:moveTo>
                  <a:pt x="190500" y="2137948"/>
                </a:moveTo>
                <a:lnTo>
                  <a:pt x="0" y="0"/>
                </a:lnTo>
                <a:lnTo>
                  <a:pt x="5195871" y="442498"/>
                </a:lnTo>
                <a:lnTo>
                  <a:pt x="190500" y="213794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rot="1052184">
            <a:off x="-2950974" y="-1422900"/>
            <a:ext cx="7980249" cy="8832503"/>
            <a:chOff x="2899857" y="-694266"/>
            <a:chExt cx="6284692" cy="7553855"/>
          </a:xfrm>
        </p:grpSpPr>
        <p:sp>
          <p:nvSpPr>
            <p:cNvPr id="29" name="矩形 4"/>
            <p:cNvSpPr/>
            <p:nvPr/>
          </p:nvSpPr>
          <p:spPr>
            <a:xfrm>
              <a:off x="3281960" y="-694266"/>
              <a:ext cx="5902589" cy="4221995"/>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直角三角形 30"/>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5"/>
          <p:cNvSpPr txBox="1"/>
          <p:nvPr/>
        </p:nvSpPr>
        <p:spPr>
          <a:xfrm>
            <a:off x="1867823" y="1514302"/>
            <a:ext cx="2062484" cy="1569660"/>
          </a:xfrm>
          <a:prstGeom prst="rect">
            <a:avLst/>
          </a:prstGeom>
          <a:noFill/>
        </p:spPr>
        <p:txBody>
          <a:bodyPr wrap="square" rtlCol="0">
            <a:spAutoFit/>
          </a:bodyPr>
          <a:lstStyle/>
          <a:p>
            <a:pPr algn="ctr"/>
            <a:r>
              <a:rPr lang="en-US" altLang="zh-CN" sz="9600" dirty="0" smtClean="0">
                <a:solidFill>
                  <a:schemeClr val="bg1"/>
                </a:solidFill>
                <a:cs typeface="+mn-ea"/>
                <a:sym typeface="+mn-lt"/>
              </a:rPr>
              <a:t>01</a:t>
            </a:r>
            <a:endParaRPr lang="zh-CN" altLang="en-US" sz="9600" dirty="0">
              <a:solidFill>
                <a:schemeClr val="bg1"/>
              </a:solidFill>
              <a:cs typeface="+mn-ea"/>
              <a:sym typeface="+mn-lt"/>
            </a:endParaRPr>
          </a:p>
        </p:txBody>
      </p:sp>
      <p:sp>
        <p:nvSpPr>
          <p:cNvPr id="40" name="矩形 39"/>
          <p:cNvSpPr/>
          <p:nvPr/>
        </p:nvSpPr>
        <p:spPr>
          <a:xfrm>
            <a:off x="5467264" y="2917192"/>
            <a:ext cx="6394536" cy="830997"/>
          </a:xfrm>
          <a:prstGeom prst="rect">
            <a:avLst/>
          </a:prstGeom>
        </p:spPr>
        <p:txBody>
          <a:bodyPr wrap="square">
            <a:spAutoFit/>
          </a:bodyPr>
          <a:lstStyle/>
          <a:p>
            <a:r>
              <a:rPr kumimoji="1" lang="en-US" altLang="zh-CN" sz="4800" b="1" dirty="0" smtClean="0">
                <a:solidFill>
                  <a:schemeClr val="accent3"/>
                </a:solidFill>
                <a:cs typeface="+mn-ea"/>
                <a:sym typeface="+mn-lt"/>
              </a:rPr>
              <a:t>LÝ DO CHỌN ĐỀ TÀI</a:t>
            </a:r>
            <a:endParaRPr kumimoji="1" lang="zh-CN" altLang="en-US" sz="4800" b="1" dirty="0">
              <a:solidFill>
                <a:schemeClr val="accent3"/>
              </a:solidFill>
              <a:cs typeface="+mn-ea"/>
              <a:sym typeface="+mn-lt"/>
            </a:endParaRPr>
          </a:p>
        </p:txBody>
      </p:sp>
    </p:spTree>
    <p:extLst>
      <p:ext uri="{BB962C8B-B14F-4D97-AF65-F5344CB8AC3E}">
        <p14:creationId xmlns:p14="http://schemas.microsoft.com/office/powerpoint/2010/main" val="7516319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50" fill="hold"/>
                                        <p:tgtEl>
                                          <p:spTgt spid="28"/>
                                        </p:tgtEl>
                                        <p:attrNameLst>
                                          <p:attrName>ppt_x</p:attrName>
                                        </p:attrNameLst>
                                      </p:cBhvr>
                                      <p:tavLst>
                                        <p:tav tm="0">
                                          <p:val>
                                            <p:strVal val="0-#ppt_w/2"/>
                                          </p:val>
                                        </p:tav>
                                        <p:tav tm="100000">
                                          <p:val>
                                            <p:strVal val="#ppt_x"/>
                                          </p:val>
                                        </p:tav>
                                      </p:tavLst>
                                    </p:anim>
                                    <p:anim calcmode="lin" valueType="num">
                                      <p:cBhvr additive="base">
                                        <p:cTn id="8" dur="1250" fill="hold"/>
                                        <p:tgtEl>
                                          <p:spTgt spid="2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750"/>
                                        <p:tgtEl>
                                          <p:spTgt spid="27"/>
                                        </p:tgtEl>
                                      </p:cBhvr>
                                    </p:animEffect>
                                  </p:childTnLst>
                                </p:cTn>
                              </p:par>
                            </p:childTnLst>
                          </p:cTn>
                        </p:par>
                        <p:par>
                          <p:cTn id="12" fill="hold">
                            <p:stCondLst>
                              <p:cond delay="1750"/>
                            </p:stCondLst>
                            <p:childTnLst>
                              <p:par>
                                <p:cTn id="13" presetID="42"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250"/>
                                        <p:tgtEl>
                                          <p:spTgt spid="34"/>
                                        </p:tgtEl>
                                      </p:cBhvr>
                                    </p:animEffect>
                                    <p:anim calcmode="lin" valueType="num">
                                      <p:cBhvr>
                                        <p:cTn id="16" dur="250" fill="hold"/>
                                        <p:tgtEl>
                                          <p:spTgt spid="34"/>
                                        </p:tgtEl>
                                        <p:attrNameLst>
                                          <p:attrName>ppt_x</p:attrName>
                                        </p:attrNameLst>
                                      </p:cBhvr>
                                      <p:tavLst>
                                        <p:tav tm="0">
                                          <p:val>
                                            <p:strVal val="#ppt_x"/>
                                          </p:val>
                                        </p:tav>
                                        <p:tav tm="100000">
                                          <p:val>
                                            <p:strVal val="#ppt_x"/>
                                          </p:val>
                                        </p:tav>
                                      </p:tavLst>
                                    </p:anim>
                                    <p:anim calcmode="lin" valueType="num">
                                      <p:cBhvr>
                                        <p:cTn id="17" dur="2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184" y="-571187"/>
            <a:ext cx="12398780" cy="1636652"/>
            <a:chOff x="-104184" y="-571187"/>
            <a:chExt cx="12398780" cy="1636652"/>
          </a:xfrm>
        </p:grpSpPr>
        <p:grpSp>
          <p:nvGrpSpPr>
            <p:cNvPr id="20" name="组合 19"/>
            <p:cNvGrpSpPr/>
            <p:nvPr/>
          </p:nvGrpSpPr>
          <p:grpSpPr>
            <a:xfrm rot="20547816" flipH="1">
              <a:off x="10961093" y="-571187"/>
              <a:ext cx="1333503" cy="1464423"/>
              <a:chOff x="2899857" y="-718024"/>
              <a:chExt cx="6353931" cy="7577613"/>
            </a:xfrm>
          </p:grpSpPr>
          <p:sp>
            <p:nvSpPr>
              <p:cNvPr id="21"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22"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23" name="直角三角形 22"/>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9" name="组合 8"/>
            <p:cNvGrpSpPr/>
            <p:nvPr/>
          </p:nvGrpSpPr>
          <p:grpSpPr>
            <a:xfrm rot="1052184">
              <a:off x="-104184" y="-571187"/>
              <a:ext cx="1333503" cy="1464423"/>
              <a:chOff x="2899857" y="-718024"/>
              <a:chExt cx="6353931" cy="7577613"/>
            </a:xfrm>
          </p:grpSpPr>
          <p:sp>
            <p:nvSpPr>
              <p:cNvPr id="14"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15"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17" name="直角三角形 16"/>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10" name="组合 9"/>
            <p:cNvGrpSpPr/>
            <p:nvPr/>
          </p:nvGrpSpPr>
          <p:grpSpPr>
            <a:xfrm>
              <a:off x="0" y="327761"/>
              <a:ext cx="12190413" cy="737704"/>
              <a:chOff x="0" y="422356"/>
              <a:chExt cx="12190413" cy="737704"/>
            </a:xfrm>
          </p:grpSpPr>
          <p:sp>
            <p:nvSpPr>
              <p:cNvPr id="18" name="TextBox 20"/>
              <p:cNvSpPr txBox="1"/>
              <p:nvPr/>
            </p:nvSpPr>
            <p:spPr>
              <a:xfrm>
                <a:off x="4465310" y="422356"/>
                <a:ext cx="3471722" cy="461665"/>
              </a:xfrm>
              <a:prstGeom prst="rect">
                <a:avLst/>
              </a:prstGeom>
              <a:noFill/>
            </p:spPr>
            <p:txBody>
              <a:bodyPr wrap="square" rtlCol="0">
                <a:spAutoFit/>
              </a:bodyPr>
              <a:lstStyle/>
              <a:p>
                <a:pPr algn="ctr"/>
                <a:r>
                  <a:rPr lang="en-US" altLang="zh-CN" sz="2400" dirty="0" smtClean="0">
                    <a:solidFill>
                      <a:srgbClr val="FFFFFF">
                        <a:lumMod val="50000"/>
                      </a:srgbClr>
                    </a:solidFill>
                    <a:cs typeface="Helvetica"/>
                    <a:sym typeface="+mn-lt"/>
                  </a:rPr>
                  <a:t>LÝ DO CHỌN ĐỀ TÀI</a:t>
                </a:r>
                <a:endParaRPr lang="zh-CN" altLang="en-US" sz="2400" dirty="0">
                  <a:solidFill>
                    <a:srgbClr val="FFFFFF">
                      <a:lumMod val="50000"/>
                    </a:srgbClr>
                  </a:solidFill>
                  <a:cs typeface="Helvetica"/>
                  <a:sym typeface="+mn-lt"/>
                </a:endParaRPr>
              </a:p>
            </p:txBody>
          </p:sp>
          <p:sp>
            <p:nvSpPr>
              <p:cNvPr id="12" name="矩形 11"/>
              <p:cNvSpPr/>
              <p:nvPr/>
            </p:nvSpPr>
            <p:spPr>
              <a:xfrm flipV="1">
                <a:off x="0" y="1104886"/>
                <a:ext cx="12190413" cy="551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lumMod val="50000"/>
                    </a:srgbClr>
                  </a:solidFill>
                  <a:cs typeface="Helvetica"/>
                  <a:sym typeface="+mn-lt"/>
                </a:endParaRPr>
              </a:p>
            </p:txBody>
          </p:sp>
        </p:grpSp>
      </p:grpSp>
      <p:grpSp>
        <p:nvGrpSpPr>
          <p:cNvPr id="3" name="组合 2"/>
          <p:cNvGrpSpPr/>
          <p:nvPr/>
        </p:nvGrpSpPr>
        <p:grpSpPr>
          <a:xfrm flipH="1">
            <a:off x="7745495" y="5557933"/>
            <a:ext cx="3903614" cy="789765"/>
            <a:chOff x="674193" y="5470848"/>
            <a:chExt cx="3903614" cy="789765"/>
          </a:xfrm>
        </p:grpSpPr>
        <p:sp>
          <p:nvSpPr>
            <p:cNvPr id="25" name="矩形 24"/>
            <p:cNvSpPr/>
            <p:nvPr/>
          </p:nvSpPr>
          <p:spPr>
            <a:xfrm>
              <a:off x="677777" y="6145405"/>
              <a:ext cx="3886905" cy="115208"/>
            </a:xfrm>
            <a:prstGeom prst="rect">
              <a:avLst/>
            </a:prstGeom>
            <a:solidFill>
              <a:schemeClr val="accent3"/>
            </a:solidFill>
            <a:ln w="12700" cap="flat" cmpd="sng" algn="ctr">
              <a:noFill/>
              <a:prstDash val="solid"/>
              <a:miter lim="800000"/>
            </a:ln>
            <a:effectLst/>
          </p:spPr>
          <p:txBody>
            <a:bodyPr rtlCol="0" anchor="ctr"/>
            <a:lstStyle/>
            <a:p>
              <a:pPr algn="ctr">
                <a:defRPr/>
              </a:pPr>
              <a:endParaRPr lang="zh-CN" altLang="en-US" kern="0">
                <a:solidFill>
                  <a:sysClr val="window" lastClr="FFFFFF"/>
                </a:solidFill>
                <a:cs typeface="Helvetica"/>
                <a:sym typeface="+mn-lt"/>
              </a:endParaRPr>
            </a:p>
          </p:txBody>
        </p:sp>
        <p:sp>
          <p:nvSpPr>
            <p:cNvPr id="26" name="矩形 25"/>
            <p:cNvSpPr/>
            <p:nvPr/>
          </p:nvSpPr>
          <p:spPr>
            <a:xfrm>
              <a:off x="674193" y="5470848"/>
              <a:ext cx="3903614" cy="674557"/>
            </a:xfrm>
            <a:prstGeom prst="rect">
              <a:avLst/>
            </a:prstGeom>
            <a:solidFill>
              <a:schemeClr val="accent1">
                <a:alpha val="80000"/>
              </a:schemeClr>
            </a:solidFill>
            <a:ln w="12700" cap="flat" cmpd="sng" algn="ctr">
              <a:noFill/>
              <a:prstDash val="solid"/>
              <a:miter lim="800000"/>
            </a:ln>
            <a:effectLst/>
          </p:spPr>
          <p:txBody>
            <a:bodyPr rtlCol="0" anchor="ctr"/>
            <a:lstStyle/>
            <a:p>
              <a:pPr algn="ctr">
                <a:defRPr/>
              </a:pPr>
              <a:r>
                <a:rPr lang="en-US" altLang="zh-CN" sz="3200" b="1" kern="0" dirty="0" smtClean="0">
                  <a:solidFill>
                    <a:sysClr val="window" lastClr="FFFFFF"/>
                  </a:solidFill>
                  <a:cs typeface="Helvetica"/>
                  <a:sym typeface="+mn-lt"/>
                </a:rPr>
                <a:t>Lý thuyết</a:t>
              </a:r>
              <a:endParaRPr lang="zh-CN" altLang="en-US" sz="3200" b="1" kern="0" dirty="0">
                <a:solidFill>
                  <a:sysClr val="window" lastClr="FFFFFF"/>
                </a:solidFill>
                <a:cs typeface="Helvetica"/>
                <a:sym typeface="+mn-lt"/>
              </a:endParaRPr>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777" y="1473200"/>
            <a:ext cx="3589867"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矩形 26"/>
          <p:cNvSpPr/>
          <p:nvPr/>
        </p:nvSpPr>
        <p:spPr>
          <a:xfrm flipH="1">
            <a:off x="4465310" y="1443542"/>
            <a:ext cx="2379989" cy="674557"/>
          </a:xfrm>
          <a:prstGeom prst="rect">
            <a:avLst/>
          </a:prstGeom>
          <a:solidFill>
            <a:schemeClr val="accent3"/>
          </a:solidFill>
          <a:ln w="12700" cap="flat" cmpd="sng" algn="ctr">
            <a:noFill/>
            <a:prstDash val="solid"/>
            <a:miter lim="800000"/>
          </a:ln>
          <a:effectLst/>
        </p:spPr>
        <p:txBody>
          <a:bodyPr rtlCol="0" anchor="ctr"/>
          <a:lstStyle/>
          <a:p>
            <a:pPr>
              <a:defRPr/>
            </a:pPr>
            <a:r>
              <a:rPr lang="en-US" altLang="zh-CN" sz="3200" b="1" kern="0" dirty="0" smtClean="0">
                <a:solidFill>
                  <a:sysClr val="window" lastClr="FFFFFF"/>
                </a:solidFill>
                <a:cs typeface="Helvetica"/>
                <a:sym typeface="+mn-lt"/>
              </a:rPr>
              <a:t>Hằng năm</a:t>
            </a:r>
            <a:endParaRPr lang="zh-CN" altLang="en-US" sz="3200" b="1" kern="0" dirty="0">
              <a:solidFill>
                <a:sysClr val="window" lastClr="FFFFFF"/>
              </a:solidFill>
              <a:cs typeface="Helvetica"/>
              <a:sym typeface="+mn-lt"/>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71995" y="1616352"/>
            <a:ext cx="2850614" cy="372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8525" y="4395883"/>
            <a:ext cx="376237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4268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barn(inVertical)">
                                      <p:cBhvr>
                                        <p:cTn id="14" dur="500"/>
                                        <p:tgtEl>
                                          <p:spTgt spid="1026"/>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arn(inVertic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wipe(down)">
                                      <p:cBhvr>
                                        <p:cTn id="22" dur="500"/>
                                        <p:tgtEl>
                                          <p:spTgt spid="1027"/>
                                        </p:tgtEl>
                                      </p:cBhvr>
                                    </p:animEffect>
                                  </p:childTnLst>
                                </p:cTn>
                              </p:par>
                              <p:par>
                                <p:cTn id="23" presetID="42"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 calcmode="lin" valueType="num">
                                      <p:cBhvr>
                                        <p:cTn id="32" dur="500" fill="hold"/>
                                        <p:tgtEl>
                                          <p:spTgt spid="1028"/>
                                        </p:tgtEl>
                                        <p:attrNameLst>
                                          <p:attrName>ppt_w</p:attrName>
                                        </p:attrNameLst>
                                      </p:cBhvr>
                                      <p:tavLst>
                                        <p:tav tm="0">
                                          <p:val>
                                            <p:fltVal val="0"/>
                                          </p:val>
                                        </p:tav>
                                        <p:tav tm="100000">
                                          <p:val>
                                            <p:strVal val="#ppt_w"/>
                                          </p:val>
                                        </p:tav>
                                      </p:tavLst>
                                    </p:anim>
                                    <p:anim calcmode="lin" valueType="num">
                                      <p:cBhvr>
                                        <p:cTn id="33" dur="500" fill="hold"/>
                                        <p:tgtEl>
                                          <p:spTgt spid="1028"/>
                                        </p:tgtEl>
                                        <p:attrNameLst>
                                          <p:attrName>ppt_h</p:attrName>
                                        </p:attrNameLst>
                                      </p:cBhvr>
                                      <p:tavLst>
                                        <p:tav tm="0">
                                          <p:val>
                                            <p:fltVal val="0"/>
                                          </p:val>
                                        </p:tav>
                                        <p:tav tm="100000">
                                          <p:val>
                                            <p:strVal val="#ppt_h"/>
                                          </p:val>
                                        </p:tav>
                                      </p:tavLst>
                                    </p:anim>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直角三角形 12"/>
          <p:cNvSpPr/>
          <p:nvPr/>
        </p:nvSpPr>
        <p:spPr>
          <a:xfrm rot="21300808">
            <a:off x="2360887" y="5517933"/>
            <a:ext cx="4675798" cy="2635468"/>
          </a:xfrm>
          <a:custGeom>
            <a:avLst/>
            <a:gdLst>
              <a:gd name="connsiteX0" fmla="*/ 0 w 4814871"/>
              <a:gd name="connsiteY0" fmla="*/ 1852198 h 1852198"/>
              <a:gd name="connsiteX1" fmla="*/ 0 w 4814871"/>
              <a:gd name="connsiteY1" fmla="*/ 0 h 1852198"/>
              <a:gd name="connsiteX2" fmla="*/ 4814871 w 4814871"/>
              <a:gd name="connsiteY2" fmla="*/ 1852198 h 1852198"/>
              <a:gd name="connsiteX3" fmla="*/ 0 w 4814871"/>
              <a:gd name="connsiteY3" fmla="*/ 1852198 h 1852198"/>
              <a:gd name="connsiteX0" fmla="*/ 0 w 4795821"/>
              <a:gd name="connsiteY0" fmla="*/ 1852198 h 1852198"/>
              <a:gd name="connsiteX1" fmla="*/ 0 w 4795821"/>
              <a:gd name="connsiteY1" fmla="*/ 0 h 1852198"/>
              <a:gd name="connsiteX2" fmla="*/ 4795821 w 4795821"/>
              <a:gd name="connsiteY2" fmla="*/ 613948 h 1852198"/>
              <a:gd name="connsiteX3" fmla="*/ 0 w 4795821"/>
              <a:gd name="connsiteY3" fmla="*/ 1852198 h 1852198"/>
              <a:gd name="connsiteX0" fmla="*/ 266700 w 5062521"/>
              <a:gd name="connsiteY0" fmla="*/ 1623598 h 1623598"/>
              <a:gd name="connsiteX1" fmla="*/ 0 w 5062521"/>
              <a:gd name="connsiteY1" fmla="*/ 0 h 1623598"/>
              <a:gd name="connsiteX2" fmla="*/ 5062521 w 5062521"/>
              <a:gd name="connsiteY2" fmla="*/ 385348 h 1623598"/>
              <a:gd name="connsiteX3" fmla="*/ 266700 w 5062521"/>
              <a:gd name="connsiteY3" fmla="*/ 1623598 h 1623598"/>
              <a:gd name="connsiteX0" fmla="*/ 438150 w 5233971"/>
              <a:gd name="connsiteY0" fmla="*/ 1699798 h 1699798"/>
              <a:gd name="connsiteX1" fmla="*/ 0 w 5233971"/>
              <a:gd name="connsiteY1" fmla="*/ 0 h 1699798"/>
              <a:gd name="connsiteX2" fmla="*/ 5233971 w 5233971"/>
              <a:gd name="connsiteY2" fmla="*/ 461548 h 1699798"/>
              <a:gd name="connsiteX3" fmla="*/ 438150 w 5233971"/>
              <a:gd name="connsiteY3" fmla="*/ 1699798 h 1699798"/>
              <a:gd name="connsiteX0" fmla="*/ 190500 w 5233971"/>
              <a:gd name="connsiteY0" fmla="*/ 2137948 h 2137948"/>
              <a:gd name="connsiteX1" fmla="*/ 0 w 5233971"/>
              <a:gd name="connsiteY1" fmla="*/ 0 h 2137948"/>
              <a:gd name="connsiteX2" fmla="*/ 5233971 w 5233971"/>
              <a:gd name="connsiteY2" fmla="*/ 461548 h 2137948"/>
              <a:gd name="connsiteX3" fmla="*/ 190500 w 5233971"/>
              <a:gd name="connsiteY3" fmla="*/ 2137948 h 2137948"/>
              <a:gd name="connsiteX0" fmla="*/ 190500 w 5195871"/>
              <a:gd name="connsiteY0" fmla="*/ 2137948 h 2137948"/>
              <a:gd name="connsiteX1" fmla="*/ 0 w 5195871"/>
              <a:gd name="connsiteY1" fmla="*/ 0 h 2137948"/>
              <a:gd name="connsiteX2" fmla="*/ 5195871 w 5195871"/>
              <a:gd name="connsiteY2" fmla="*/ 442498 h 2137948"/>
              <a:gd name="connsiteX3" fmla="*/ 190500 w 5195871"/>
              <a:gd name="connsiteY3" fmla="*/ 2137948 h 2137948"/>
            </a:gdLst>
            <a:ahLst/>
            <a:cxnLst>
              <a:cxn ang="0">
                <a:pos x="connsiteX0" y="connsiteY0"/>
              </a:cxn>
              <a:cxn ang="0">
                <a:pos x="connsiteX1" y="connsiteY1"/>
              </a:cxn>
              <a:cxn ang="0">
                <a:pos x="connsiteX2" y="connsiteY2"/>
              </a:cxn>
              <a:cxn ang="0">
                <a:pos x="connsiteX3" y="connsiteY3"/>
              </a:cxn>
            </a:cxnLst>
            <a:rect l="l" t="t" r="r" b="b"/>
            <a:pathLst>
              <a:path w="5195871" h="2137948">
                <a:moveTo>
                  <a:pt x="190500" y="2137948"/>
                </a:moveTo>
                <a:lnTo>
                  <a:pt x="0" y="0"/>
                </a:lnTo>
                <a:lnTo>
                  <a:pt x="5195871" y="442498"/>
                </a:lnTo>
                <a:lnTo>
                  <a:pt x="190500" y="213794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rot="1052184">
            <a:off x="-2950974" y="-1422900"/>
            <a:ext cx="7980249" cy="8832503"/>
            <a:chOff x="2899857" y="-694266"/>
            <a:chExt cx="6284692" cy="7553855"/>
          </a:xfrm>
        </p:grpSpPr>
        <p:sp>
          <p:nvSpPr>
            <p:cNvPr id="29" name="矩形 4"/>
            <p:cNvSpPr/>
            <p:nvPr/>
          </p:nvSpPr>
          <p:spPr>
            <a:xfrm>
              <a:off x="3281960" y="-694266"/>
              <a:ext cx="5902589" cy="4221995"/>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直角三角形 30"/>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5"/>
          <p:cNvSpPr txBox="1"/>
          <p:nvPr/>
        </p:nvSpPr>
        <p:spPr>
          <a:xfrm>
            <a:off x="1867823" y="1514302"/>
            <a:ext cx="2062484" cy="1569660"/>
          </a:xfrm>
          <a:prstGeom prst="rect">
            <a:avLst/>
          </a:prstGeom>
          <a:noFill/>
        </p:spPr>
        <p:txBody>
          <a:bodyPr wrap="square" rtlCol="0">
            <a:spAutoFit/>
          </a:bodyPr>
          <a:lstStyle/>
          <a:p>
            <a:pPr algn="ctr"/>
            <a:r>
              <a:rPr lang="en-US" altLang="zh-CN" sz="9600" dirty="0" smtClean="0">
                <a:solidFill>
                  <a:schemeClr val="bg1"/>
                </a:solidFill>
                <a:cs typeface="+mn-ea"/>
                <a:sym typeface="+mn-lt"/>
              </a:rPr>
              <a:t>02</a:t>
            </a:r>
            <a:endParaRPr lang="zh-CN" altLang="en-US" sz="9600" dirty="0">
              <a:solidFill>
                <a:schemeClr val="bg1"/>
              </a:solidFill>
              <a:cs typeface="+mn-ea"/>
              <a:sym typeface="+mn-lt"/>
            </a:endParaRPr>
          </a:p>
        </p:txBody>
      </p:sp>
      <p:sp>
        <p:nvSpPr>
          <p:cNvPr id="40" name="矩形 39"/>
          <p:cNvSpPr/>
          <p:nvPr/>
        </p:nvSpPr>
        <p:spPr>
          <a:xfrm>
            <a:off x="5467264" y="2917192"/>
            <a:ext cx="6394536" cy="1446550"/>
          </a:xfrm>
          <a:prstGeom prst="rect">
            <a:avLst/>
          </a:prstGeom>
        </p:spPr>
        <p:txBody>
          <a:bodyPr wrap="square">
            <a:spAutoFit/>
          </a:bodyPr>
          <a:lstStyle/>
          <a:p>
            <a:r>
              <a:rPr kumimoji="1" lang="en-US" altLang="zh-CN" sz="4400" b="1" dirty="0" smtClean="0">
                <a:solidFill>
                  <a:schemeClr val="accent3"/>
                </a:solidFill>
                <a:cs typeface="+mn-ea"/>
                <a:sym typeface="+mn-lt"/>
              </a:rPr>
              <a:t>YÊU CẦU CHỨC NĂNG VÀ PHI CHỨC NĂNG</a:t>
            </a:r>
            <a:endParaRPr kumimoji="1" lang="zh-CN" altLang="en-US" sz="4400" b="1" dirty="0">
              <a:solidFill>
                <a:schemeClr val="accent3"/>
              </a:solidFill>
              <a:cs typeface="+mn-ea"/>
              <a:sym typeface="+mn-lt"/>
            </a:endParaRPr>
          </a:p>
        </p:txBody>
      </p:sp>
    </p:spTree>
    <p:extLst>
      <p:ext uri="{BB962C8B-B14F-4D97-AF65-F5344CB8AC3E}">
        <p14:creationId xmlns:p14="http://schemas.microsoft.com/office/powerpoint/2010/main" val="39392148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50" fill="hold"/>
                                        <p:tgtEl>
                                          <p:spTgt spid="28"/>
                                        </p:tgtEl>
                                        <p:attrNameLst>
                                          <p:attrName>ppt_x</p:attrName>
                                        </p:attrNameLst>
                                      </p:cBhvr>
                                      <p:tavLst>
                                        <p:tav tm="0">
                                          <p:val>
                                            <p:strVal val="0-#ppt_w/2"/>
                                          </p:val>
                                        </p:tav>
                                        <p:tav tm="100000">
                                          <p:val>
                                            <p:strVal val="#ppt_x"/>
                                          </p:val>
                                        </p:tav>
                                      </p:tavLst>
                                    </p:anim>
                                    <p:anim calcmode="lin" valueType="num">
                                      <p:cBhvr additive="base">
                                        <p:cTn id="8" dur="1250" fill="hold"/>
                                        <p:tgtEl>
                                          <p:spTgt spid="2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750"/>
                                        <p:tgtEl>
                                          <p:spTgt spid="27"/>
                                        </p:tgtEl>
                                      </p:cBhvr>
                                    </p:animEffect>
                                  </p:childTnLst>
                                </p:cTn>
                              </p:par>
                            </p:childTnLst>
                          </p:cTn>
                        </p:par>
                        <p:par>
                          <p:cTn id="12" fill="hold">
                            <p:stCondLst>
                              <p:cond delay="1750"/>
                            </p:stCondLst>
                            <p:childTnLst>
                              <p:par>
                                <p:cTn id="13" presetID="42"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250"/>
                                        <p:tgtEl>
                                          <p:spTgt spid="34"/>
                                        </p:tgtEl>
                                      </p:cBhvr>
                                    </p:animEffect>
                                    <p:anim calcmode="lin" valueType="num">
                                      <p:cBhvr>
                                        <p:cTn id="16" dur="250" fill="hold"/>
                                        <p:tgtEl>
                                          <p:spTgt spid="34"/>
                                        </p:tgtEl>
                                        <p:attrNameLst>
                                          <p:attrName>ppt_x</p:attrName>
                                        </p:attrNameLst>
                                      </p:cBhvr>
                                      <p:tavLst>
                                        <p:tav tm="0">
                                          <p:val>
                                            <p:strVal val="#ppt_x"/>
                                          </p:val>
                                        </p:tav>
                                        <p:tav tm="100000">
                                          <p:val>
                                            <p:strVal val="#ppt_x"/>
                                          </p:val>
                                        </p:tav>
                                      </p:tavLst>
                                    </p:anim>
                                    <p:anim calcmode="lin" valueType="num">
                                      <p:cBhvr>
                                        <p:cTn id="17" dur="2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184" y="-571187"/>
            <a:ext cx="12398780" cy="1636652"/>
            <a:chOff x="-104184" y="-571187"/>
            <a:chExt cx="12398780" cy="1636652"/>
          </a:xfrm>
        </p:grpSpPr>
        <p:grpSp>
          <p:nvGrpSpPr>
            <p:cNvPr id="20" name="组合 19"/>
            <p:cNvGrpSpPr/>
            <p:nvPr/>
          </p:nvGrpSpPr>
          <p:grpSpPr>
            <a:xfrm rot="20547816" flipH="1">
              <a:off x="10961093" y="-571187"/>
              <a:ext cx="1333503" cy="1464423"/>
              <a:chOff x="2899857" y="-718024"/>
              <a:chExt cx="6353931" cy="7577613"/>
            </a:xfrm>
          </p:grpSpPr>
          <p:sp>
            <p:nvSpPr>
              <p:cNvPr id="21"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22"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23" name="直角三角形 22"/>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9" name="组合 8"/>
            <p:cNvGrpSpPr/>
            <p:nvPr/>
          </p:nvGrpSpPr>
          <p:grpSpPr>
            <a:xfrm rot="1052184">
              <a:off x="-104184" y="-571187"/>
              <a:ext cx="1333503" cy="1464423"/>
              <a:chOff x="2899857" y="-718024"/>
              <a:chExt cx="6353931" cy="7577613"/>
            </a:xfrm>
          </p:grpSpPr>
          <p:sp>
            <p:nvSpPr>
              <p:cNvPr id="14"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15"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17" name="直角三角形 16"/>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10" name="组合 9"/>
            <p:cNvGrpSpPr/>
            <p:nvPr/>
          </p:nvGrpSpPr>
          <p:grpSpPr>
            <a:xfrm>
              <a:off x="0" y="327761"/>
              <a:ext cx="12190413" cy="737704"/>
              <a:chOff x="0" y="422356"/>
              <a:chExt cx="12190413" cy="737704"/>
            </a:xfrm>
          </p:grpSpPr>
          <p:sp>
            <p:nvSpPr>
              <p:cNvPr id="18" name="TextBox 20"/>
              <p:cNvSpPr txBox="1"/>
              <p:nvPr/>
            </p:nvSpPr>
            <p:spPr>
              <a:xfrm>
                <a:off x="3987800" y="422356"/>
                <a:ext cx="4343400" cy="461665"/>
              </a:xfrm>
              <a:prstGeom prst="rect">
                <a:avLst/>
              </a:prstGeom>
              <a:noFill/>
            </p:spPr>
            <p:txBody>
              <a:bodyPr wrap="square" rtlCol="0">
                <a:spAutoFit/>
              </a:bodyPr>
              <a:lstStyle/>
              <a:p>
                <a:pPr algn="ctr"/>
                <a:r>
                  <a:rPr lang="en-US" altLang="zh-CN" sz="2400" dirty="0" smtClean="0">
                    <a:solidFill>
                      <a:srgbClr val="FFFFFF">
                        <a:lumMod val="50000"/>
                      </a:srgbClr>
                    </a:solidFill>
                    <a:cs typeface="Helvetica"/>
                    <a:sym typeface="+mn-lt"/>
                  </a:rPr>
                  <a:t>YÊU CẦU CHỨC NĂNG</a:t>
                </a:r>
                <a:endParaRPr lang="zh-CN" altLang="en-US" sz="2400" dirty="0">
                  <a:solidFill>
                    <a:srgbClr val="FFFFFF">
                      <a:lumMod val="50000"/>
                    </a:srgbClr>
                  </a:solidFill>
                  <a:cs typeface="Helvetica"/>
                  <a:sym typeface="+mn-lt"/>
                </a:endParaRPr>
              </a:p>
            </p:txBody>
          </p:sp>
          <p:sp>
            <p:nvSpPr>
              <p:cNvPr id="12" name="矩形 11"/>
              <p:cNvSpPr/>
              <p:nvPr/>
            </p:nvSpPr>
            <p:spPr>
              <a:xfrm flipV="1">
                <a:off x="0" y="1104886"/>
                <a:ext cx="12190413" cy="551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lumMod val="50000"/>
                    </a:srgbClr>
                  </a:solidFill>
                  <a:cs typeface="Helvetica"/>
                  <a:sym typeface="+mn-lt"/>
                </a:endParaRPr>
              </a:p>
            </p:txBody>
          </p:sp>
        </p:grpSp>
      </p:grpSp>
      <p:grpSp>
        <p:nvGrpSpPr>
          <p:cNvPr id="16" name="组合 15"/>
          <p:cNvGrpSpPr/>
          <p:nvPr/>
        </p:nvGrpSpPr>
        <p:grpSpPr>
          <a:xfrm>
            <a:off x="1405020" y="4209268"/>
            <a:ext cx="10776031" cy="2374696"/>
            <a:chOff x="146533" y="3313276"/>
            <a:chExt cx="7755370" cy="1709036"/>
          </a:xfrm>
        </p:grpSpPr>
        <p:sp>
          <p:nvSpPr>
            <p:cNvPr id="25" name="Oval 4"/>
            <p:cNvSpPr/>
            <p:nvPr/>
          </p:nvSpPr>
          <p:spPr>
            <a:xfrm>
              <a:off x="1089641" y="3313276"/>
              <a:ext cx="716318" cy="72042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rgbClr val="FFFFFF"/>
                </a:solidFill>
                <a:cs typeface="Helvetica"/>
                <a:sym typeface="+mn-lt"/>
              </a:endParaRPr>
            </a:p>
          </p:txBody>
        </p:sp>
        <p:sp>
          <p:nvSpPr>
            <p:cNvPr id="26" name="Text Box 10"/>
            <p:cNvSpPr txBox="1">
              <a:spLocks noChangeArrowheads="1"/>
            </p:cNvSpPr>
            <p:nvPr/>
          </p:nvSpPr>
          <p:spPr bwMode="auto">
            <a:xfrm>
              <a:off x="146533" y="4014476"/>
              <a:ext cx="2635915" cy="1007836"/>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2000" b="1" dirty="0" smtClean="0">
                  <a:solidFill>
                    <a:srgbClr val="FF0000"/>
                  </a:solidFill>
                  <a:cs typeface="Helvetica"/>
                  <a:sym typeface="+mn-lt"/>
                </a:rPr>
                <a:t>YÊU CẦU LƯU TRỮ</a:t>
              </a:r>
              <a:endParaRPr lang="en-US" sz="2000" b="1" dirty="0">
                <a:solidFill>
                  <a:srgbClr val="FF0000"/>
                </a:solidFill>
                <a:cs typeface="Helvetica"/>
                <a:sym typeface="+mn-lt"/>
              </a:endParaRPr>
            </a:p>
            <a:p>
              <a:pPr algn="ctr" defTabSz="1088232"/>
              <a:r>
                <a:rPr lang="en-US" sz="2400" b="1" dirty="0">
                  <a:solidFill>
                    <a:srgbClr val="FFFFFF">
                      <a:lumMod val="50000"/>
                    </a:srgbClr>
                  </a:solidFill>
                  <a:cs typeface="Helvetica"/>
                  <a:sym typeface="+mn-lt"/>
                </a:rPr>
                <a:t> </a:t>
              </a:r>
              <a:r>
                <a:rPr lang="en-US" sz="2400" b="1" dirty="0" smtClean="0">
                  <a:solidFill>
                    <a:srgbClr val="FFFFFF">
                      <a:lumMod val="50000"/>
                    </a:srgbClr>
                  </a:solidFill>
                  <a:cs typeface="Helvetica"/>
                  <a:sym typeface="+mn-lt"/>
                </a:rPr>
                <a:t>Tài khoản, bộ đề thi, câu hỏi trắc nghiệm</a:t>
              </a:r>
              <a:endParaRPr lang="en-US" sz="2400" b="1" dirty="0">
                <a:solidFill>
                  <a:srgbClr val="FFFFFF">
                    <a:lumMod val="50000"/>
                  </a:srgbClr>
                </a:solidFill>
                <a:cs typeface="Helvetica"/>
                <a:sym typeface="+mn-lt"/>
              </a:endParaRPr>
            </a:p>
          </p:txBody>
        </p:sp>
        <p:grpSp>
          <p:nvGrpSpPr>
            <p:cNvPr id="35" name="Group 23"/>
            <p:cNvGrpSpPr/>
            <p:nvPr/>
          </p:nvGrpSpPr>
          <p:grpSpPr>
            <a:xfrm>
              <a:off x="3352801" y="3512748"/>
              <a:ext cx="389341" cy="339426"/>
              <a:chOff x="7540015" y="4306907"/>
              <a:chExt cx="389341" cy="339426"/>
            </a:xfrm>
            <a:solidFill>
              <a:schemeClr val="bg1"/>
            </a:solidFill>
          </p:grpSpPr>
          <p:sp>
            <p:nvSpPr>
              <p:cNvPr id="58"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59"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60"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61"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62"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63"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64" name="Freeform 116"/>
              <p:cNvSpPr>
                <a:spLocks/>
              </p:cNvSpPr>
              <p:nvPr/>
            </p:nvSpPr>
            <p:spPr bwMode="auto">
              <a:xfrm>
                <a:off x="7540015"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65"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66"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67"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68"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grpSp>
        <p:grpSp>
          <p:nvGrpSpPr>
            <p:cNvPr id="36" name="Group 35"/>
            <p:cNvGrpSpPr/>
            <p:nvPr/>
          </p:nvGrpSpPr>
          <p:grpSpPr>
            <a:xfrm>
              <a:off x="7522544" y="3490286"/>
              <a:ext cx="379359" cy="376864"/>
              <a:chOff x="6853673" y="3715407"/>
              <a:chExt cx="379359" cy="376864"/>
            </a:xfrm>
            <a:solidFill>
              <a:schemeClr val="bg1"/>
            </a:solidFill>
          </p:grpSpPr>
          <p:sp>
            <p:nvSpPr>
              <p:cNvPr id="40"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41"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42"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43"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44"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45"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46"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47"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48"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49"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50"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51"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52"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53"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54"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55"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56"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57"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grpSp>
        <p:grpSp>
          <p:nvGrpSpPr>
            <p:cNvPr id="37" name="Group 54"/>
            <p:cNvGrpSpPr/>
            <p:nvPr/>
          </p:nvGrpSpPr>
          <p:grpSpPr>
            <a:xfrm>
              <a:off x="5504293" y="3514497"/>
              <a:ext cx="299494" cy="389342"/>
              <a:chOff x="6421904" y="4798576"/>
              <a:chExt cx="299494" cy="389342"/>
            </a:xfrm>
            <a:solidFill>
              <a:schemeClr val="bg1"/>
            </a:solidFill>
          </p:grpSpPr>
          <p:sp>
            <p:nvSpPr>
              <p:cNvPr id="38"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39"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grpSp>
      </p:grpSp>
      <p:grpSp>
        <p:nvGrpSpPr>
          <p:cNvPr id="3" name="组合 2"/>
          <p:cNvGrpSpPr/>
          <p:nvPr/>
        </p:nvGrpSpPr>
        <p:grpSpPr>
          <a:xfrm>
            <a:off x="1947992" y="1182137"/>
            <a:ext cx="4752392" cy="2875624"/>
            <a:chOff x="477614" y="1633387"/>
            <a:chExt cx="4752392" cy="2875624"/>
          </a:xfrm>
        </p:grpSpPr>
        <p:sp>
          <p:nvSpPr>
            <p:cNvPr id="73" name="椭圆 72"/>
            <p:cNvSpPr/>
            <p:nvPr/>
          </p:nvSpPr>
          <p:spPr>
            <a:xfrm>
              <a:off x="477614" y="1993113"/>
              <a:ext cx="2515896" cy="2515898"/>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FFFFFF"/>
                </a:solidFill>
                <a:cs typeface="Helvetica"/>
                <a:sym typeface="+mn-lt"/>
              </a:endParaRPr>
            </a:p>
          </p:txBody>
        </p:sp>
        <p:sp>
          <p:nvSpPr>
            <p:cNvPr id="74" name="椭圆 73"/>
            <p:cNvSpPr/>
            <p:nvPr/>
          </p:nvSpPr>
          <p:spPr>
            <a:xfrm>
              <a:off x="1354615" y="1633387"/>
              <a:ext cx="822638" cy="8226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FFFFFF"/>
                </a:solidFill>
                <a:cs typeface="Helvetica"/>
                <a:sym typeface="+mn-lt"/>
              </a:endParaRPr>
            </a:p>
          </p:txBody>
        </p:sp>
        <p:sp>
          <p:nvSpPr>
            <p:cNvPr id="75" name="TextBox 20"/>
            <p:cNvSpPr txBox="1"/>
            <p:nvPr/>
          </p:nvSpPr>
          <p:spPr>
            <a:xfrm>
              <a:off x="1557874" y="1875429"/>
              <a:ext cx="828988" cy="338555"/>
            </a:xfrm>
            <a:prstGeom prst="rect">
              <a:avLst/>
            </a:prstGeom>
            <a:noFill/>
          </p:spPr>
          <p:txBody>
            <a:bodyPr wrap="square" rtlCol="0">
              <a:spAutoFit/>
            </a:bodyPr>
            <a:lstStyle/>
            <a:p>
              <a:r>
                <a:rPr lang="en-US" altLang="zh-CN" sz="1600" b="1" dirty="0" smtClean="0">
                  <a:solidFill>
                    <a:srgbClr val="FFFFFF"/>
                  </a:solidFill>
                  <a:cs typeface="Helvetica"/>
                  <a:sym typeface="+mn-lt"/>
                </a:rPr>
                <a:t>01</a:t>
              </a:r>
              <a:endParaRPr lang="zh-CN" altLang="en-US" sz="1600" b="1" dirty="0">
                <a:solidFill>
                  <a:srgbClr val="FFFFFF"/>
                </a:solidFill>
                <a:cs typeface="Helvetica"/>
                <a:sym typeface="+mn-lt"/>
              </a:endParaRPr>
            </a:p>
          </p:txBody>
        </p:sp>
        <p:sp>
          <p:nvSpPr>
            <p:cNvPr id="77" name="TextBox 22"/>
            <p:cNvSpPr txBox="1"/>
            <p:nvPr/>
          </p:nvSpPr>
          <p:spPr>
            <a:xfrm>
              <a:off x="4401018" y="1875429"/>
              <a:ext cx="828988" cy="338555"/>
            </a:xfrm>
            <a:prstGeom prst="rect">
              <a:avLst/>
            </a:prstGeom>
            <a:noFill/>
          </p:spPr>
          <p:txBody>
            <a:bodyPr wrap="square" rtlCol="0">
              <a:spAutoFit/>
            </a:bodyPr>
            <a:lstStyle/>
            <a:p>
              <a:r>
                <a:rPr lang="en-US" altLang="zh-CN" sz="1600" b="1" dirty="0" smtClean="0">
                  <a:solidFill>
                    <a:srgbClr val="FFFFFF"/>
                  </a:solidFill>
                  <a:cs typeface="Helvetica"/>
                  <a:sym typeface="+mn-lt"/>
                </a:rPr>
                <a:t>02</a:t>
              </a:r>
              <a:endParaRPr lang="zh-CN" altLang="en-US" sz="1600" b="1" dirty="0">
                <a:solidFill>
                  <a:srgbClr val="FFFFFF"/>
                </a:solidFill>
                <a:cs typeface="Helvetica"/>
                <a:sym typeface="+mn-lt"/>
              </a:endParaRPr>
            </a:p>
          </p:txBody>
        </p:sp>
      </p:grpSp>
      <p:sp>
        <p:nvSpPr>
          <p:cNvPr id="80" name="Freeform 116"/>
          <p:cNvSpPr>
            <a:spLocks/>
          </p:cNvSpPr>
          <p:nvPr/>
        </p:nvSpPr>
        <p:spPr bwMode="auto">
          <a:xfrm>
            <a:off x="3011739" y="4470824"/>
            <a:ext cx="388401" cy="471630"/>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84" name="Freeform 111"/>
          <p:cNvSpPr>
            <a:spLocks/>
          </p:cNvSpPr>
          <p:nvPr/>
        </p:nvSpPr>
        <p:spPr bwMode="auto">
          <a:xfrm>
            <a:off x="3323847" y="4600870"/>
            <a:ext cx="152586" cy="159522"/>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85" name="Freeform 110"/>
          <p:cNvSpPr>
            <a:spLocks/>
          </p:cNvSpPr>
          <p:nvPr/>
        </p:nvSpPr>
        <p:spPr bwMode="auto">
          <a:xfrm>
            <a:off x="3350196" y="4633402"/>
            <a:ext cx="142184" cy="142184"/>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86" name="Freeform 112"/>
          <p:cNvSpPr>
            <a:spLocks/>
          </p:cNvSpPr>
          <p:nvPr/>
        </p:nvSpPr>
        <p:spPr bwMode="auto">
          <a:xfrm>
            <a:off x="3307201" y="4579817"/>
            <a:ext cx="145651" cy="145651"/>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87" name="Freeform 115"/>
          <p:cNvSpPr>
            <a:spLocks/>
          </p:cNvSpPr>
          <p:nvPr/>
        </p:nvSpPr>
        <p:spPr bwMode="auto">
          <a:xfrm>
            <a:off x="3436994" y="4545382"/>
            <a:ext cx="97101" cy="97101"/>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88" name="Freeform 113"/>
          <p:cNvSpPr>
            <a:spLocks/>
          </p:cNvSpPr>
          <p:nvPr/>
        </p:nvSpPr>
        <p:spPr bwMode="auto">
          <a:xfrm>
            <a:off x="3263936" y="4711051"/>
            <a:ext cx="97101" cy="97101"/>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89" name="Freeform 114"/>
          <p:cNvSpPr>
            <a:spLocks/>
          </p:cNvSpPr>
          <p:nvPr/>
        </p:nvSpPr>
        <p:spPr bwMode="auto">
          <a:xfrm>
            <a:off x="3244052" y="4785422"/>
            <a:ext cx="48550" cy="45083"/>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90" name="Rectangle 120"/>
          <p:cNvSpPr>
            <a:spLocks noChangeArrowheads="1"/>
          </p:cNvSpPr>
          <p:nvPr/>
        </p:nvSpPr>
        <p:spPr bwMode="auto">
          <a:xfrm>
            <a:off x="3083726" y="4811310"/>
            <a:ext cx="152586" cy="242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91" name="Rectangle 120"/>
          <p:cNvSpPr>
            <a:spLocks noChangeArrowheads="1"/>
          </p:cNvSpPr>
          <p:nvPr/>
        </p:nvSpPr>
        <p:spPr bwMode="auto">
          <a:xfrm>
            <a:off x="3083540" y="4757466"/>
            <a:ext cx="152586" cy="242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92" name="Rectangle 120"/>
          <p:cNvSpPr>
            <a:spLocks noChangeArrowheads="1"/>
          </p:cNvSpPr>
          <p:nvPr/>
        </p:nvSpPr>
        <p:spPr bwMode="auto">
          <a:xfrm>
            <a:off x="3081431" y="4698913"/>
            <a:ext cx="152586" cy="242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93" name="Rectangle 120"/>
          <p:cNvSpPr>
            <a:spLocks noChangeArrowheads="1"/>
          </p:cNvSpPr>
          <p:nvPr/>
        </p:nvSpPr>
        <p:spPr bwMode="auto">
          <a:xfrm>
            <a:off x="3081245" y="4640504"/>
            <a:ext cx="152586" cy="242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grpSp>
        <p:nvGrpSpPr>
          <p:cNvPr id="94" name="组合 2"/>
          <p:cNvGrpSpPr/>
          <p:nvPr/>
        </p:nvGrpSpPr>
        <p:grpSpPr>
          <a:xfrm>
            <a:off x="5871396" y="1179270"/>
            <a:ext cx="4357184" cy="2875624"/>
            <a:chOff x="4401018" y="1633387"/>
            <a:chExt cx="4357184" cy="2875624"/>
          </a:xfrm>
        </p:grpSpPr>
        <p:sp>
          <p:nvSpPr>
            <p:cNvPr id="95" name="椭圆 71"/>
            <p:cNvSpPr/>
            <p:nvPr/>
          </p:nvSpPr>
          <p:spPr>
            <a:xfrm>
              <a:off x="6242306" y="1993113"/>
              <a:ext cx="2515896" cy="2515898"/>
            </a:xfrm>
            <a:prstGeom prst="ellipse">
              <a:avLst/>
            </a:prstGeom>
            <a:blipFill dpi="0" rotWithShape="1">
              <a:blip r:embed="rId4"/>
              <a:srcRect/>
              <a:tile tx="0" ty="0" sx="38000" sy="38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FFFFFF"/>
                </a:solidFill>
                <a:cs typeface="Helvetica"/>
                <a:sym typeface="+mn-lt"/>
              </a:endParaRPr>
            </a:p>
          </p:txBody>
        </p:sp>
        <p:sp>
          <p:nvSpPr>
            <p:cNvPr id="99" name="TextBox 22"/>
            <p:cNvSpPr txBox="1"/>
            <p:nvPr/>
          </p:nvSpPr>
          <p:spPr>
            <a:xfrm>
              <a:off x="4401018" y="1875429"/>
              <a:ext cx="828988" cy="338555"/>
            </a:xfrm>
            <a:prstGeom prst="rect">
              <a:avLst/>
            </a:prstGeom>
            <a:noFill/>
          </p:spPr>
          <p:txBody>
            <a:bodyPr wrap="square" rtlCol="0">
              <a:spAutoFit/>
            </a:bodyPr>
            <a:lstStyle/>
            <a:p>
              <a:r>
                <a:rPr lang="en-US" altLang="zh-CN" sz="1600" b="1" dirty="0" smtClean="0">
                  <a:solidFill>
                    <a:srgbClr val="FFFFFF"/>
                  </a:solidFill>
                  <a:cs typeface="Helvetica"/>
                  <a:sym typeface="+mn-lt"/>
                </a:rPr>
                <a:t>02</a:t>
              </a:r>
              <a:endParaRPr lang="zh-CN" altLang="en-US" sz="1600" b="1" dirty="0">
                <a:solidFill>
                  <a:srgbClr val="FFFFFF"/>
                </a:solidFill>
                <a:cs typeface="Helvetica"/>
                <a:sym typeface="+mn-lt"/>
              </a:endParaRPr>
            </a:p>
          </p:txBody>
        </p:sp>
        <p:sp>
          <p:nvSpPr>
            <p:cNvPr id="100" name="椭圆 77"/>
            <p:cNvSpPr/>
            <p:nvPr/>
          </p:nvSpPr>
          <p:spPr>
            <a:xfrm>
              <a:off x="7104128" y="1633387"/>
              <a:ext cx="822638" cy="8226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rgbClr val="FFFFFF"/>
                </a:solidFill>
                <a:cs typeface="Helvetica"/>
                <a:sym typeface="+mn-lt"/>
              </a:endParaRPr>
            </a:p>
          </p:txBody>
        </p:sp>
        <p:sp>
          <p:nvSpPr>
            <p:cNvPr id="101" name="TextBox 24"/>
            <p:cNvSpPr txBox="1"/>
            <p:nvPr/>
          </p:nvSpPr>
          <p:spPr>
            <a:xfrm>
              <a:off x="7333221" y="1875429"/>
              <a:ext cx="828988" cy="338555"/>
            </a:xfrm>
            <a:prstGeom prst="rect">
              <a:avLst/>
            </a:prstGeom>
            <a:noFill/>
          </p:spPr>
          <p:txBody>
            <a:bodyPr wrap="square" rtlCol="0">
              <a:spAutoFit/>
            </a:bodyPr>
            <a:lstStyle/>
            <a:p>
              <a:r>
                <a:rPr lang="en-US" altLang="zh-CN" sz="1600" b="1" dirty="0" smtClean="0">
                  <a:solidFill>
                    <a:srgbClr val="FFFFFF"/>
                  </a:solidFill>
                  <a:cs typeface="Helvetica"/>
                  <a:sym typeface="+mn-lt"/>
                </a:rPr>
                <a:t>02</a:t>
              </a:r>
              <a:endParaRPr lang="zh-CN" altLang="en-US" sz="1600" b="1" dirty="0">
                <a:solidFill>
                  <a:srgbClr val="FFFFFF"/>
                </a:solidFill>
                <a:cs typeface="Helvetica"/>
                <a:sym typeface="+mn-lt"/>
              </a:endParaRPr>
            </a:p>
          </p:txBody>
        </p:sp>
      </p:grpSp>
      <p:grpSp>
        <p:nvGrpSpPr>
          <p:cNvPr id="102" name="组合 15"/>
          <p:cNvGrpSpPr/>
          <p:nvPr/>
        </p:nvGrpSpPr>
        <p:grpSpPr>
          <a:xfrm>
            <a:off x="5844354" y="4308687"/>
            <a:ext cx="6320945" cy="2386571"/>
            <a:chOff x="3352801" y="3313276"/>
            <a:chExt cx="4549102" cy="1717582"/>
          </a:xfrm>
        </p:grpSpPr>
        <p:sp>
          <p:nvSpPr>
            <p:cNvPr id="105" name="Oval 14"/>
            <p:cNvSpPr/>
            <p:nvPr/>
          </p:nvSpPr>
          <p:spPr>
            <a:xfrm>
              <a:off x="5295881" y="3313276"/>
              <a:ext cx="716318" cy="72042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rgbClr val="FFFFFF"/>
                </a:solidFill>
                <a:cs typeface="Helvetica"/>
                <a:sym typeface="+mn-lt"/>
              </a:endParaRPr>
            </a:p>
          </p:txBody>
        </p:sp>
        <p:sp>
          <p:nvSpPr>
            <p:cNvPr id="106" name="Text Box 10"/>
            <p:cNvSpPr txBox="1">
              <a:spLocks noChangeArrowheads="1"/>
            </p:cNvSpPr>
            <p:nvPr/>
          </p:nvSpPr>
          <p:spPr bwMode="auto">
            <a:xfrm>
              <a:off x="4548538" y="4023022"/>
              <a:ext cx="2305171" cy="1007836"/>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en-US" sz="2000" b="1" dirty="0" smtClean="0">
                  <a:solidFill>
                    <a:srgbClr val="FF0000"/>
                  </a:solidFill>
                  <a:cs typeface="Helvetica"/>
                  <a:sym typeface="+mn-lt"/>
                </a:rPr>
                <a:t>YÊU CẦU THỐNG KÊ</a:t>
              </a:r>
              <a:endParaRPr lang="en-US" sz="2000" b="1" dirty="0">
                <a:solidFill>
                  <a:srgbClr val="FF0000"/>
                </a:solidFill>
                <a:cs typeface="Helvetica"/>
                <a:sym typeface="+mn-lt"/>
              </a:endParaRPr>
            </a:p>
            <a:p>
              <a:pPr algn="ctr" defTabSz="1088232"/>
              <a:r>
                <a:rPr lang="en-US" sz="2400" b="1" dirty="0">
                  <a:solidFill>
                    <a:srgbClr val="FFFFFF">
                      <a:lumMod val="50000"/>
                    </a:srgbClr>
                  </a:solidFill>
                  <a:cs typeface="Helvetica"/>
                  <a:sym typeface="+mn-lt"/>
                </a:rPr>
                <a:t> </a:t>
              </a:r>
              <a:r>
                <a:rPr lang="en-US" sz="2400" b="1" dirty="0" smtClean="0">
                  <a:solidFill>
                    <a:srgbClr val="FFFFFF">
                      <a:lumMod val="50000"/>
                    </a:srgbClr>
                  </a:solidFill>
                  <a:cs typeface="Helvetica"/>
                  <a:sym typeface="+mn-lt"/>
                </a:rPr>
                <a:t>Tài khoản, bộ đề thi, câu hỏi trắc nghiệm</a:t>
              </a:r>
              <a:endParaRPr lang="en-US" sz="2400" b="1" dirty="0">
                <a:solidFill>
                  <a:srgbClr val="FFFFFF">
                    <a:lumMod val="50000"/>
                  </a:srgbClr>
                </a:solidFill>
                <a:cs typeface="Helvetica"/>
                <a:sym typeface="+mn-lt"/>
              </a:endParaRPr>
            </a:p>
          </p:txBody>
        </p:sp>
        <p:grpSp>
          <p:nvGrpSpPr>
            <p:cNvPr id="107" name="Group 23"/>
            <p:cNvGrpSpPr/>
            <p:nvPr/>
          </p:nvGrpSpPr>
          <p:grpSpPr>
            <a:xfrm>
              <a:off x="3352801" y="3512748"/>
              <a:ext cx="389341" cy="339426"/>
              <a:chOff x="7540015" y="4306907"/>
              <a:chExt cx="389341" cy="339426"/>
            </a:xfrm>
            <a:solidFill>
              <a:schemeClr val="bg1"/>
            </a:solidFill>
          </p:grpSpPr>
          <p:sp>
            <p:nvSpPr>
              <p:cNvPr id="130"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31"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32"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33"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34"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35"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36" name="Freeform 116"/>
              <p:cNvSpPr>
                <a:spLocks/>
              </p:cNvSpPr>
              <p:nvPr/>
            </p:nvSpPr>
            <p:spPr bwMode="auto">
              <a:xfrm>
                <a:off x="7540015"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37"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38"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39"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40"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grpSp>
        <p:grpSp>
          <p:nvGrpSpPr>
            <p:cNvPr id="108" name="Group 107"/>
            <p:cNvGrpSpPr/>
            <p:nvPr/>
          </p:nvGrpSpPr>
          <p:grpSpPr>
            <a:xfrm>
              <a:off x="7522544" y="3490286"/>
              <a:ext cx="379359" cy="376864"/>
              <a:chOff x="6853673" y="3715407"/>
              <a:chExt cx="379359" cy="376864"/>
            </a:xfrm>
            <a:solidFill>
              <a:schemeClr val="bg1"/>
            </a:solidFill>
          </p:grpSpPr>
          <p:sp>
            <p:nvSpPr>
              <p:cNvPr id="112"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13"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14"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15"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16"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17"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18"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19"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20"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21"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22"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23"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24"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25"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26"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27"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28"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29"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grpSp>
        <p:grpSp>
          <p:nvGrpSpPr>
            <p:cNvPr id="109" name="Group 54"/>
            <p:cNvGrpSpPr/>
            <p:nvPr/>
          </p:nvGrpSpPr>
          <p:grpSpPr>
            <a:xfrm>
              <a:off x="5504293" y="3514497"/>
              <a:ext cx="299494" cy="389342"/>
              <a:chOff x="6421904" y="4798576"/>
              <a:chExt cx="299494" cy="389342"/>
            </a:xfrm>
            <a:solidFill>
              <a:schemeClr val="bg1"/>
            </a:solidFill>
          </p:grpSpPr>
          <p:sp>
            <p:nvSpPr>
              <p:cNvPr id="110"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sp>
            <p:nvSpPr>
              <p:cNvPr id="111"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Helvetica"/>
                  <a:sym typeface="+mn-lt"/>
                </a:endParaRPr>
              </a:p>
            </p:txBody>
          </p:sp>
        </p:grpSp>
      </p:grpSp>
    </p:spTree>
    <p:extLst>
      <p:ext uri="{BB962C8B-B14F-4D97-AF65-F5344CB8AC3E}">
        <p14:creationId xmlns:p14="http://schemas.microsoft.com/office/powerpoint/2010/main" val="257993133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par>
                                <p:cTn id="15" presetID="16" presetClass="entr" presetSubtype="21"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wipe(down)">
                                      <p:cBhvr>
                                        <p:cTn id="22" dur="500"/>
                                        <p:tgtEl>
                                          <p:spTgt spid="94"/>
                                        </p:tgtEl>
                                      </p:cBhvr>
                                    </p:animEffect>
                                  </p:childTnLst>
                                </p:cTn>
                              </p:par>
                              <p:par>
                                <p:cTn id="23" presetID="22" presetClass="entr" presetSubtype="4"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wipe(down)">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184" y="-571187"/>
            <a:ext cx="12398780" cy="1636652"/>
            <a:chOff x="-104184" y="-571187"/>
            <a:chExt cx="12398780" cy="1636652"/>
          </a:xfrm>
        </p:grpSpPr>
        <p:grpSp>
          <p:nvGrpSpPr>
            <p:cNvPr id="20" name="组合 19"/>
            <p:cNvGrpSpPr/>
            <p:nvPr/>
          </p:nvGrpSpPr>
          <p:grpSpPr>
            <a:xfrm rot="20547816" flipH="1">
              <a:off x="10961093" y="-571187"/>
              <a:ext cx="1333503" cy="1464423"/>
              <a:chOff x="2899857" y="-718024"/>
              <a:chExt cx="6353931" cy="7577613"/>
            </a:xfrm>
          </p:grpSpPr>
          <p:sp>
            <p:nvSpPr>
              <p:cNvPr id="21"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22"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23" name="直角三角形 22"/>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9" name="组合 8"/>
            <p:cNvGrpSpPr/>
            <p:nvPr/>
          </p:nvGrpSpPr>
          <p:grpSpPr>
            <a:xfrm rot="1052184">
              <a:off x="-104184" y="-571187"/>
              <a:ext cx="1333503" cy="1464423"/>
              <a:chOff x="2899857" y="-718024"/>
              <a:chExt cx="6353931" cy="7577613"/>
            </a:xfrm>
          </p:grpSpPr>
          <p:sp>
            <p:nvSpPr>
              <p:cNvPr id="14"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sp>
            <p:nvSpPr>
              <p:cNvPr id="15"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Helvetica"/>
                  <a:sym typeface="+mn-lt"/>
                </a:endParaRPr>
              </a:p>
            </p:txBody>
          </p:sp>
          <p:sp>
            <p:nvSpPr>
              <p:cNvPr id="17" name="直角三角形 16"/>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Helvetica"/>
                  <a:sym typeface="+mn-lt"/>
                </a:endParaRPr>
              </a:p>
            </p:txBody>
          </p:sp>
        </p:grpSp>
        <p:grpSp>
          <p:nvGrpSpPr>
            <p:cNvPr id="10" name="组合 9"/>
            <p:cNvGrpSpPr/>
            <p:nvPr/>
          </p:nvGrpSpPr>
          <p:grpSpPr>
            <a:xfrm>
              <a:off x="0" y="327761"/>
              <a:ext cx="12190413" cy="737704"/>
              <a:chOff x="0" y="422356"/>
              <a:chExt cx="12190413" cy="737704"/>
            </a:xfrm>
          </p:grpSpPr>
          <p:sp>
            <p:nvSpPr>
              <p:cNvPr id="18" name="TextBox 20"/>
              <p:cNvSpPr txBox="1"/>
              <p:nvPr/>
            </p:nvSpPr>
            <p:spPr>
              <a:xfrm>
                <a:off x="3987800" y="422356"/>
                <a:ext cx="4343400" cy="461665"/>
              </a:xfrm>
              <a:prstGeom prst="rect">
                <a:avLst/>
              </a:prstGeom>
              <a:noFill/>
            </p:spPr>
            <p:txBody>
              <a:bodyPr wrap="square" rtlCol="0">
                <a:spAutoFit/>
              </a:bodyPr>
              <a:lstStyle/>
              <a:p>
                <a:pPr algn="ctr"/>
                <a:r>
                  <a:rPr lang="en-US" altLang="zh-CN" sz="2400" dirty="0" smtClean="0">
                    <a:solidFill>
                      <a:srgbClr val="FFFFFF">
                        <a:lumMod val="50000"/>
                      </a:srgbClr>
                    </a:solidFill>
                    <a:cs typeface="Helvetica"/>
                    <a:sym typeface="+mn-lt"/>
                  </a:rPr>
                  <a:t>YÊU CẦU PHI CHỨC NĂNG</a:t>
                </a:r>
                <a:endParaRPr lang="zh-CN" altLang="en-US" sz="2400" dirty="0">
                  <a:solidFill>
                    <a:srgbClr val="FFFFFF">
                      <a:lumMod val="50000"/>
                    </a:srgbClr>
                  </a:solidFill>
                  <a:cs typeface="Helvetica"/>
                  <a:sym typeface="+mn-lt"/>
                </a:endParaRPr>
              </a:p>
            </p:txBody>
          </p:sp>
          <p:sp>
            <p:nvSpPr>
              <p:cNvPr id="12" name="矩形 11"/>
              <p:cNvSpPr/>
              <p:nvPr/>
            </p:nvSpPr>
            <p:spPr>
              <a:xfrm flipV="1">
                <a:off x="0" y="1104886"/>
                <a:ext cx="12190413" cy="551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lumMod val="50000"/>
                    </a:srgbClr>
                  </a:solidFill>
                  <a:cs typeface="Helvetica"/>
                  <a:sym typeface="+mn-lt"/>
                </a:endParaRPr>
              </a:p>
            </p:txBody>
          </p:sp>
        </p:gr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915" y="2863135"/>
            <a:ext cx="1243309" cy="124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 descr="C:\Users\Admin\AppData\Local\Temp\icons8_c_sharp_logo_50p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780" y="3052581"/>
            <a:ext cx="999445" cy="99944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5" descr="C:\Users\Admin\AppData\Local\Temp\icons8_increase_100p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7802" y="2978086"/>
            <a:ext cx="1417309" cy="14173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te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3619" y="2475107"/>
            <a:ext cx="1534870" cy="167115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8956" y="1652782"/>
            <a:ext cx="10302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4148" y="1671352"/>
            <a:ext cx="10175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9616" y="1639194"/>
            <a:ext cx="10541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39567" y="1652782"/>
            <a:ext cx="10239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775" y="4576678"/>
            <a:ext cx="2541588"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0260" y="4576677"/>
            <a:ext cx="2541588"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3643" y="4540799"/>
            <a:ext cx="4127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5621" y="4589734"/>
            <a:ext cx="2541588"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81484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7"/>
                                        </p:tgtEl>
                                        <p:attrNameLst>
                                          <p:attrName>style.visibility</p:attrName>
                                        </p:attrNameLst>
                                      </p:cBhvr>
                                      <p:to>
                                        <p:strVal val="visible"/>
                                      </p:to>
                                    </p:set>
                                    <p:animEffect transition="in" filter="fade">
                                      <p:cBhvr>
                                        <p:cTn id="14" dur="1000"/>
                                        <p:tgtEl>
                                          <p:spTgt spid="2057"/>
                                        </p:tgtEl>
                                      </p:cBhvr>
                                    </p:animEffect>
                                    <p:anim calcmode="lin" valueType="num">
                                      <p:cBhvr>
                                        <p:cTn id="15" dur="1000" fill="hold"/>
                                        <p:tgtEl>
                                          <p:spTgt spid="2057"/>
                                        </p:tgtEl>
                                        <p:attrNameLst>
                                          <p:attrName>ppt_x</p:attrName>
                                        </p:attrNameLst>
                                      </p:cBhvr>
                                      <p:tavLst>
                                        <p:tav tm="0">
                                          <p:val>
                                            <p:strVal val="#ppt_x"/>
                                          </p:val>
                                        </p:tav>
                                        <p:tav tm="100000">
                                          <p:val>
                                            <p:strVal val="#ppt_x"/>
                                          </p:val>
                                        </p:tav>
                                      </p:tavLst>
                                    </p:anim>
                                    <p:anim calcmode="lin" valueType="num">
                                      <p:cBhvr>
                                        <p:cTn id="16" dur="1000" fill="hold"/>
                                        <p:tgtEl>
                                          <p:spTgt spid="205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000"/>
                                        <p:tgtEl>
                                          <p:spTgt spid="2050"/>
                                        </p:tgtEl>
                                      </p:cBhvr>
                                    </p:animEffect>
                                    <p:anim calcmode="lin" valueType="num">
                                      <p:cBhvr>
                                        <p:cTn id="20" dur="1000" fill="hold"/>
                                        <p:tgtEl>
                                          <p:spTgt spid="2050"/>
                                        </p:tgtEl>
                                        <p:attrNameLst>
                                          <p:attrName>ppt_x</p:attrName>
                                        </p:attrNameLst>
                                      </p:cBhvr>
                                      <p:tavLst>
                                        <p:tav tm="0">
                                          <p:val>
                                            <p:strVal val="#ppt_x"/>
                                          </p:val>
                                        </p:tav>
                                        <p:tav tm="100000">
                                          <p:val>
                                            <p:strVal val="#ppt_x"/>
                                          </p:val>
                                        </p:tav>
                                      </p:tavLst>
                                    </p:anim>
                                    <p:anim calcmode="lin" valueType="num">
                                      <p:cBhvr>
                                        <p:cTn id="21" dur="1000" fill="hold"/>
                                        <p:tgtEl>
                                          <p:spTgt spid="205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3"/>
                                        </p:tgtEl>
                                        <p:attrNameLst>
                                          <p:attrName>style.visibility</p:attrName>
                                        </p:attrNameLst>
                                      </p:cBhvr>
                                      <p:to>
                                        <p:strVal val="visible"/>
                                      </p:to>
                                    </p:set>
                                    <p:animEffect transition="in" filter="fade">
                                      <p:cBhvr>
                                        <p:cTn id="24" dur="1000"/>
                                        <p:tgtEl>
                                          <p:spTgt spid="2053"/>
                                        </p:tgtEl>
                                      </p:cBhvr>
                                    </p:animEffect>
                                    <p:anim calcmode="lin" valueType="num">
                                      <p:cBhvr>
                                        <p:cTn id="25" dur="1000" fill="hold"/>
                                        <p:tgtEl>
                                          <p:spTgt spid="2053"/>
                                        </p:tgtEl>
                                        <p:attrNameLst>
                                          <p:attrName>ppt_x</p:attrName>
                                        </p:attrNameLst>
                                      </p:cBhvr>
                                      <p:tavLst>
                                        <p:tav tm="0">
                                          <p:val>
                                            <p:strVal val="#ppt_x"/>
                                          </p:val>
                                        </p:tav>
                                        <p:tav tm="100000">
                                          <p:val>
                                            <p:strVal val="#ppt_x"/>
                                          </p:val>
                                        </p:tav>
                                      </p:tavLst>
                                    </p:anim>
                                    <p:anim calcmode="lin" valueType="num">
                                      <p:cBhvr>
                                        <p:cTn id="26"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58"/>
                                        </p:tgtEl>
                                        <p:attrNameLst>
                                          <p:attrName>style.visibility</p:attrName>
                                        </p:attrNameLst>
                                      </p:cBhvr>
                                      <p:to>
                                        <p:strVal val="visible"/>
                                      </p:to>
                                    </p:set>
                                    <p:animEffect transition="in" filter="fade">
                                      <p:cBhvr>
                                        <p:cTn id="31" dur="1000"/>
                                        <p:tgtEl>
                                          <p:spTgt spid="2058"/>
                                        </p:tgtEl>
                                      </p:cBhvr>
                                    </p:animEffect>
                                    <p:anim calcmode="lin" valueType="num">
                                      <p:cBhvr>
                                        <p:cTn id="32" dur="1000" fill="hold"/>
                                        <p:tgtEl>
                                          <p:spTgt spid="2058"/>
                                        </p:tgtEl>
                                        <p:attrNameLst>
                                          <p:attrName>ppt_x</p:attrName>
                                        </p:attrNameLst>
                                      </p:cBhvr>
                                      <p:tavLst>
                                        <p:tav tm="0">
                                          <p:val>
                                            <p:strVal val="#ppt_x"/>
                                          </p:val>
                                        </p:tav>
                                        <p:tav tm="100000">
                                          <p:val>
                                            <p:strVal val="#ppt_x"/>
                                          </p:val>
                                        </p:tav>
                                      </p:tavLst>
                                    </p:anim>
                                    <p:anim calcmode="lin" valueType="num">
                                      <p:cBhvr>
                                        <p:cTn id="33" dur="1000" fill="hold"/>
                                        <p:tgtEl>
                                          <p:spTgt spid="205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052"/>
                                        </p:tgtEl>
                                        <p:attrNameLst>
                                          <p:attrName>style.visibility</p:attrName>
                                        </p:attrNameLst>
                                      </p:cBhvr>
                                      <p:to>
                                        <p:strVal val="visible"/>
                                      </p:to>
                                    </p:set>
                                    <p:animEffect transition="in" filter="fade">
                                      <p:cBhvr>
                                        <p:cTn id="36" dur="1000"/>
                                        <p:tgtEl>
                                          <p:spTgt spid="2052"/>
                                        </p:tgtEl>
                                      </p:cBhvr>
                                    </p:animEffect>
                                    <p:anim calcmode="lin" valueType="num">
                                      <p:cBhvr>
                                        <p:cTn id="37" dur="1000" fill="hold"/>
                                        <p:tgtEl>
                                          <p:spTgt spid="2052"/>
                                        </p:tgtEl>
                                        <p:attrNameLst>
                                          <p:attrName>ppt_x</p:attrName>
                                        </p:attrNameLst>
                                      </p:cBhvr>
                                      <p:tavLst>
                                        <p:tav tm="0">
                                          <p:val>
                                            <p:strVal val="#ppt_x"/>
                                          </p:val>
                                        </p:tav>
                                        <p:tav tm="100000">
                                          <p:val>
                                            <p:strVal val="#ppt_x"/>
                                          </p:val>
                                        </p:tav>
                                      </p:tavLst>
                                    </p:anim>
                                    <p:anim calcmode="lin" valueType="num">
                                      <p:cBhvr>
                                        <p:cTn id="38" dur="1000" fill="hold"/>
                                        <p:tgtEl>
                                          <p:spTgt spid="2052"/>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054"/>
                                        </p:tgtEl>
                                        <p:attrNameLst>
                                          <p:attrName>style.visibility</p:attrName>
                                        </p:attrNameLst>
                                      </p:cBhvr>
                                      <p:to>
                                        <p:strVal val="visible"/>
                                      </p:to>
                                    </p:set>
                                    <p:animEffect transition="in" filter="fade">
                                      <p:cBhvr>
                                        <p:cTn id="41" dur="1000"/>
                                        <p:tgtEl>
                                          <p:spTgt spid="2054"/>
                                        </p:tgtEl>
                                      </p:cBhvr>
                                    </p:animEffect>
                                    <p:anim calcmode="lin" valueType="num">
                                      <p:cBhvr>
                                        <p:cTn id="42" dur="1000" fill="hold"/>
                                        <p:tgtEl>
                                          <p:spTgt spid="2054"/>
                                        </p:tgtEl>
                                        <p:attrNameLst>
                                          <p:attrName>ppt_x</p:attrName>
                                        </p:attrNameLst>
                                      </p:cBhvr>
                                      <p:tavLst>
                                        <p:tav tm="0">
                                          <p:val>
                                            <p:strVal val="#ppt_x"/>
                                          </p:val>
                                        </p:tav>
                                        <p:tav tm="100000">
                                          <p:val>
                                            <p:strVal val="#ppt_x"/>
                                          </p:val>
                                        </p:tav>
                                      </p:tavLst>
                                    </p:anim>
                                    <p:anim calcmode="lin" valueType="num">
                                      <p:cBhvr>
                                        <p:cTn id="43"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059"/>
                                        </p:tgtEl>
                                        <p:attrNameLst>
                                          <p:attrName>style.visibility</p:attrName>
                                        </p:attrNameLst>
                                      </p:cBhvr>
                                      <p:to>
                                        <p:strVal val="visible"/>
                                      </p:to>
                                    </p:set>
                                    <p:animEffect transition="in" filter="fade">
                                      <p:cBhvr>
                                        <p:cTn id="48" dur="1000"/>
                                        <p:tgtEl>
                                          <p:spTgt spid="2059"/>
                                        </p:tgtEl>
                                      </p:cBhvr>
                                    </p:animEffect>
                                    <p:anim calcmode="lin" valueType="num">
                                      <p:cBhvr>
                                        <p:cTn id="49" dur="1000" fill="hold"/>
                                        <p:tgtEl>
                                          <p:spTgt spid="2059"/>
                                        </p:tgtEl>
                                        <p:attrNameLst>
                                          <p:attrName>ppt_x</p:attrName>
                                        </p:attrNameLst>
                                      </p:cBhvr>
                                      <p:tavLst>
                                        <p:tav tm="0">
                                          <p:val>
                                            <p:strVal val="#ppt_x"/>
                                          </p:val>
                                        </p:tav>
                                        <p:tav tm="100000">
                                          <p:val>
                                            <p:strVal val="#ppt_x"/>
                                          </p:val>
                                        </p:tav>
                                      </p:tavLst>
                                    </p:anim>
                                    <p:anim calcmode="lin" valueType="num">
                                      <p:cBhvr>
                                        <p:cTn id="50" dur="1000" fill="hold"/>
                                        <p:tgtEl>
                                          <p:spTgt spid="205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fade">
                                      <p:cBhvr>
                                        <p:cTn id="53" dur="1000"/>
                                        <p:tgtEl>
                                          <p:spTgt spid="84"/>
                                        </p:tgtEl>
                                      </p:cBhvr>
                                    </p:animEffect>
                                    <p:anim calcmode="lin" valueType="num">
                                      <p:cBhvr>
                                        <p:cTn id="54" dur="1000" fill="hold"/>
                                        <p:tgtEl>
                                          <p:spTgt spid="84"/>
                                        </p:tgtEl>
                                        <p:attrNameLst>
                                          <p:attrName>ppt_x</p:attrName>
                                        </p:attrNameLst>
                                      </p:cBhvr>
                                      <p:tavLst>
                                        <p:tav tm="0">
                                          <p:val>
                                            <p:strVal val="#ppt_x"/>
                                          </p:val>
                                        </p:tav>
                                        <p:tav tm="100000">
                                          <p:val>
                                            <p:strVal val="#ppt_x"/>
                                          </p:val>
                                        </p:tav>
                                      </p:tavLst>
                                    </p:anim>
                                    <p:anim calcmode="lin" valueType="num">
                                      <p:cBhvr>
                                        <p:cTn id="55" dur="1000" fill="hold"/>
                                        <p:tgtEl>
                                          <p:spTgt spid="84"/>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055"/>
                                        </p:tgtEl>
                                        <p:attrNameLst>
                                          <p:attrName>style.visibility</p:attrName>
                                        </p:attrNameLst>
                                      </p:cBhvr>
                                      <p:to>
                                        <p:strVal val="visible"/>
                                      </p:to>
                                    </p:set>
                                    <p:animEffect transition="in" filter="fade">
                                      <p:cBhvr>
                                        <p:cTn id="58" dur="1000"/>
                                        <p:tgtEl>
                                          <p:spTgt spid="2055"/>
                                        </p:tgtEl>
                                      </p:cBhvr>
                                    </p:animEffect>
                                    <p:anim calcmode="lin" valueType="num">
                                      <p:cBhvr>
                                        <p:cTn id="59" dur="1000" fill="hold"/>
                                        <p:tgtEl>
                                          <p:spTgt spid="2055"/>
                                        </p:tgtEl>
                                        <p:attrNameLst>
                                          <p:attrName>ppt_x</p:attrName>
                                        </p:attrNameLst>
                                      </p:cBhvr>
                                      <p:tavLst>
                                        <p:tav tm="0">
                                          <p:val>
                                            <p:strVal val="#ppt_x"/>
                                          </p:val>
                                        </p:tav>
                                        <p:tav tm="100000">
                                          <p:val>
                                            <p:strVal val="#ppt_x"/>
                                          </p:val>
                                        </p:tav>
                                      </p:tavLst>
                                    </p:anim>
                                    <p:anim calcmode="lin" valueType="num">
                                      <p:cBhvr>
                                        <p:cTn id="60" dur="1000" fill="hold"/>
                                        <p:tgtEl>
                                          <p:spTgt spid="205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060"/>
                                        </p:tgtEl>
                                        <p:attrNameLst>
                                          <p:attrName>style.visibility</p:attrName>
                                        </p:attrNameLst>
                                      </p:cBhvr>
                                      <p:to>
                                        <p:strVal val="visible"/>
                                      </p:to>
                                    </p:set>
                                    <p:animEffect transition="in" filter="fade">
                                      <p:cBhvr>
                                        <p:cTn id="65" dur="1000"/>
                                        <p:tgtEl>
                                          <p:spTgt spid="2060"/>
                                        </p:tgtEl>
                                      </p:cBhvr>
                                    </p:animEffect>
                                    <p:anim calcmode="lin" valueType="num">
                                      <p:cBhvr>
                                        <p:cTn id="66" dur="1000" fill="hold"/>
                                        <p:tgtEl>
                                          <p:spTgt spid="2060"/>
                                        </p:tgtEl>
                                        <p:attrNameLst>
                                          <p:attrName>ppt_x</p:attrName>
                                        </p:attrNameLst>
                                      </p:cBhvr>
                                      <p:tavLst>
                                        <p:tav tm="0">
                                          <p:val>
                                            <p:strVal val="#ppt_x"/>
                                          </p:val>
                                        </p:tav>
                                        <p:tav tm="100000">
                                          <p:val>
                                            <p:strVal val="#ppt_x"/>
                                          </p:val>
                                        </p:tav>
                                      </p:tavLst>
                                    </p:anim>
                                    <p:anim calcmode="lin" valueType="num">
                                      <p:cBhvr>
                                        <p:cTn id="67" dur="1000" fill="hold"/>
                                        <p:tgtEl>
                                          <p:spTgt spid="2060"/>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fade">
                                      <p:cBhvr>
                                        <p:cTn id="70" dur="1000"/>
                                        <p:tgtEl>
                                          <p:spTgt spid="85"/>
                                        </p:tgtEl>
                                      </p:cBhvr>
                                    </p:animEffect>
                                    <p:anim calcmode="lin" valueType="num">
                                      <p:cBhvr>
                                        <p:cTn id="71" dur="1000" fill="hold"/>
                                        <p:tgtEl>
                                          <p:spTgt spid="85"/>
                                        </p:tgtEl>
                                        <p:attrNameLst>
                                          <p:attrName>ppt_x</p:attrName>
                                        </p:attrNameLst>
                                      </p:cBhvr>
                                      <p:tavLst>
                                        <p:tav tm="0">
                                          <p:val>
                                            <p:strVal val="#ppt_x"/>
                                          </p:val>
                                        </p:tav>
                                        <p:tav tm="100000">
                                          <p:val>
                                            <p:strVal val="#ppt_x"/>
                                          </p:val>
                                        </p:tav>
                                      </p:tavLst>
                                    </p:anim>
                                    <p:anim calcmode="lin" valueType="num">
                                      <p:cBhvr>
                                        <p:cTn id="72" dur="1000" fill="hold"/>
                                        <p:tgtEl>
                                          <p:spTgt spid="85"/>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056"/>
                                        </p:tgtEl>
                                        <p:attrNameLst>
                                          <p:attrName>style.visibility</p:attrName>
                                        </p:attrNameLst>
                                      </p:cBhvr>
                                      <p:to>
                                        <p:strVal val="visible"/>
                                      </p:to>
                                    </p:set>
                                    <p:animEffect transition="in" filter="fade">
                                      <p:cBhvr>
                                        <p:cTn id="75" dur="1000"/>
                                        <p:tgtEl>
                                          <p:spTgt spid="2056"/>
                                        </p:tgtEl>
                                      </p:cBhvr>
                                    </p:animEffect>
                                    <p:anim calcmode="lin" valueType="num">
                                      <p:cBhvr>
                                        <p:cTn id="76" dur="1000" fill="hold"/>
                                        <p:tgtEl>
                                          <p:spTgt spid="2056"/>
                                        </p:tgtEl>
                                        <p:attrNameLst>
                                          <p:attrName>ppt_x</p:attrName>
                                        </p:attrNameLst>
                                      </p:cBhvr>
                                      <p:tavLst>
                                        <p:tav tm="0">
                                          <p:val>
                                            <p:strVal val="#ppt_x"/>
                                          </p:val>
                                        </p:tav>
                                        <p:tav tm="100000">
                                          <p:val>
                                            <p:strVal val="#ppt_x"/>
                                          </p:val>
                                        </p:tav>
                                      </p:tavLst>
                                    </p:anim>
                                    <p:anim calcmode="lin" valueType="num">
                                      <p:cBhvr>
                                        <p:cTn id="77"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直角三角形 12"/>
          <p:cNvSpPr/>
          <p:nvPr/>
        </p:nvSpPr>
        <p:spPr>
          <a:xfrm rot="21300808">
            <a:off x="2360887" y="5517933"/>
            <a:ext cx="4675798" cy="2635468"/>
          </a:xfrm>
          <a:custGeom>
            <a:avLst/>
            <a:gdLst>
              <a:gd name="connsiteX0" fmla="*/ 0 w 4814871"/>
              <a:gd name="connsiteY0" fmla="*/ 1852198 h 1852198"/>
              <a:gd name="connsiteX1" fmla="*/ 0 w 4814871"/>
              <a:gd name="connsiteY1" fmla="*/ 0 h 1852198"/>
              <a:gd name="connsiteX2" fmla="*/ 4814871 w 4814871"/>
              <a:gd name="connsiteY2" fmla="*/ 1852198 h 1852198"/>
              <a:gd name="connsiteX3" fmla="*/ 0 w 4814871"/>
              <a:gd name="connsiteY3" fmla="*/ 1852198 h 1852198"/>
              <a:gd name="connsiteX0" fmla="*/ 0 w 4795821"/>
              <a:gd name="connsiteY0" fmla="*/ 1852198 h 1852198"/>
              <a:gd name="connsiteX1" fmla="*/ 0 w 4795821"/>
              <a:gd name="connsiteY1" fmla="*/ 0 h 1852198"/>
              <a:gd name="connsiteX2" fmla="*/ 4795821 w 4795821"/>
              <a:gd name="connsiteY2" fmla="*/ 613948 h 1852198"/>
              <a:gd name="connsiteX3" fmla="*/ 0 w 4795821"/>
              <a:gd name="connsiteY3" fmla="*/ 1852198 h 1852198"/>
              <a:gd name="connsiteX0" fmla="*/ 266700 w 5062521"/>
              <a:gd name="connsiteY0" fmla="*/ 1623598 h 1623598"/>
              <a:gd name="connsiteX1" fmla="*/ 0 w 5062521"/>
              <a:gd name="connsiteY1" fmla="*/ 0 h 1623598"/>
              <a:gd name="connsiteX2" fmla="*/ 5062521 w 5062521"/>
              <a:gd name="connsiteY2" fmla="*/ 385348 h 1623598"/>
              <a:gd name="connsiteX3" fmla="*/ 266700 w 5062521"/>
              <a:gd name="connsiteY3" fmla="*/ 1623598 h 1623598"/>
              <a:gd name="connsiteX0" fmla="*/ 438150 w 5233971"/>
              <a:gd name="connsiteY0" fmla="*/ 1699798 h 1699798"/>
              <a:gd name="connsiteX1" fmla="*/ 0 w 5233971"/>
              <a:gd name="connsiteY1" fmla="*/ 0 h 1699798"/>
              <a:gd name="connsiteX2" fmla="*/ 5233971 w 5233971"/>
              <a:gd name="connsiteY2" fmla="*/ 461548 h 1699798"/>
              <a:gd name="connsiteX3" fmla="*/ 438150 w 5233971"/>
              <a:gd name="connsiteY3" fmla="*/ 1699798 h 1699798"/>
              <a:gd name="connsiteX0" fmla="*/ 190500 w 5233971"/>
              <a:gd name="connsiteY0" fmla="*/ 2137948 h 2137948"/>
              <a:gd name="connsiteX1" fmla="*/ 0 w 5233971"/>
              <a:gd name="connsiteY1" fmla="*/ 0 h 2137948"/>
              <a:gd name="connsiteX2" fmla="*/ 5233971 w 5233971"/>
              <a:gd name="connsiteY2" fmla="*/ 461548 h 2137948"/>
              <a:gd name="connsiteX3" fmla="*/ 190500 w 5233971"/>
              <a:gd name="connsiteY3" fmla="*/ 2137948 h 2137948"/>
              <a:gd name="connsiteX0" fmla="*/ 190500 w 5195871"/>
              <a:gd name="connsiteY0" fmla="*/ 2137948 h 2137948"/>
              <a:gd name="connsiteX1" fmla="*/ 0 w 5195871"/>
              <a:gd name="connsiteY1" fmla="*/ 0 h 2137948"/>
              <a:gd name="connsiteX2" fmla="*/ 5195871 w 5195871"/>
              <a:gd name="connsiteY2" fmla="*/ 442498 h 2137948"/>
              <a:gd name="connsiteX3" fmla="*/ 190500 w 5195871"/>
              <a:gd name="connsiteY3" fmla="*/ 2137948 h 2137948"/>
            </a:gdLst>
            <a:ahLst/>
            <a:cxnLst>
              <a:cxn ang="0">
                <a:pos x="connsiteX0" y="connsiteY0"/>
              </a:cxn>
              <a:cxn ang="0">
                <a:pos x="connsiteX1" y="connsiteY1"/>
              </a:cxn>
              <a:cxn ang="0">
                <a:pos x="connsiteX2" y="connsiteY2"/>
              </a:cxn>
              <a:cxn ang="0">
                <a:pos x="connsiteX3" y="connsiteY3"/>
              </a:cxn>
            </a:cxnLst>
            <a:rect l="l" t="t" r="r" b="b"/>
            <a:pathLst>
              <a:path w="5195871" h="2137948">
                <a:moveTo>
                  <a:pt x="190500" y="2137948"/>
                </a:moveTo>
                <a:lnTo>
                  <a:pt x="0" y="0"/>
                </a:lnTo>
                <a:lnTo>
                  <a:pt x="5195871" y="442498"/>
                </a:lnTo>
                <a:lnTo>
                  <a:pt x="190500" y="213794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rot="1052184">
            <a:off x="-2950974" y="-1422900"/>
            <a:ext cx="7980249" cy="8832503"/>
            <a:chOff x="2899857" y="-694266"/>
            <a:chExt cx="6284692" cy="7553855"/>
          </a:xfrm>
        </p:grpSpPr>
        <p:sp>
          <p:nvSpPr>
            <p:cNvPr id="29" name="矩形 4"/>
            <p:cNvSpPr/>
            <p:nvPr/>
          </p:nvSpPr>
          <p:spPr>
            <a:xfrm>
              <a:off x="3281960" y="-694266"/>
              <a:ext cx="5902589" cy="4221995"/>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直角三角形 30"/>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5"/>
          <p:cNvSpPr txBox="1"/>
          <p:nvPr/>
        </p:nvSpPr>
        <p:spPr>
          <a:xfrm>
            <a:off x="1867823" y="1514302"/>
            <a:ext cx="2062484" cy="1569660"/>
          </a:xfrm>
          <a:prstGeom prst="rect">
            <a:avLst/>
          </a:prstGeom>
          <a:noFill/>
        </p:spPr>
        <p:txBody>
          <a:bodyPr wrap="square" rtlCol="0">
            <a:spAutoFit/>
          </a:bodyPr>
          <a:lstStyle/>
          <a:p>
            <a:pPr algn="ctr"/>
            <a:r>
              <a:rPr lang="en-US" altLang="zh-CN" sz="9600" dirty="0" smtClean="0">
                <a:solidFill>
                  <a:schemeClr val="bg1"/>
                </a:solidFill>
                <a:cs typeface="+mn-ea"/>
                <a:sym typeface="+mn-lt"/>
              </a:rPr>
              <a:t>03</a:t>
            </a:r>
            <a:endParaRPr lang="zh-CN" altLang="en-US" sz="9600" dirty="0">
              <a:solidFill>
                <a:schemeClr val="bg1"/>
              </a:solidFill>
              <a:cs typeface="+mn-ea"/>
              <a:sym typeface="+mn-lt"/>
            </a:endParaRPr>
          </a:p>
        </p:txBody>
      </p:sp>
      <p:sp>
        <p:nvSpPr>
          <p:cNvPr id="40" name="矩形 39"/>
          <p:cNvSpPr/>
          <p:nvPr/>
        </p:nvSpPr>
        <p:spPr>
          <a:xfrm>
            <a:off x="5181386" y="3083962"/>
            <a:ext cx="7491627" cy="830997"/>
          </a:xfrm>
          <a:prstGeom prst="rect">
            <a:avLst/>
          </a:prstGeom>
        </p:spPr>
        <p:txBody>
          <a:bodyPr wrap="square">
            <a:spAutoFit/>
          </a:bodyPr>
          <a:lstStyle/>
          <a:p>
            <a:r>
              <a:rPr kumimoji="1" lang="en-US" altLang="zh-CN" sz="4800" b="1" dirty="0" smtClean="0">
                <a:solidFill>
                  <a:schemeClr val="accent3"/>
                </a:solidFill>
                <a:cs typeface="+mn-ea"/>
                <a:sym typeface="+mn-lt"/>
              </a:rPr>
              <a:t>CÔNG NGHỆ SỬ DỤNG</a:t>
            </a:r>
            <a:endParaRPr kumimoji="1" lang="zh-CN" altLang="en-US" sz="4800" b="1" dirty="0">
              <a:solidFill>
                <a:schemeClr val="accent3"/>
              </a:solidFill>
              <a:cs typeface="+mn-ea"/>
              <a:sym typeface="+mn-lt"/>
            </a:endParaRPr>
          </a:p>
        </p:txBody>
      </p:sp>
    </p:spTree>
    <p:extLst>
      <p:ext uri="{BB962C8B-B14F-4D97-AF65-F5344CB8AC3E}">
        <p14:creationId xmlns:p14="http://schemas.microsoft.com/office/powerpoint/2010/main" val="39392148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50" fill="hold"/>
                                        <p:tgtEl>
                                          <p:spTgt spid="28"/>
                                        </p:tgtEl>
                                        <p:attrNameLst>
                                          <p:attrName>ppt_x</p:attrName>
                                        </p:attrNameLst>
                                      </p:cBhvr>
                                      <p:tavLst>
                                        <p:tav tm="0">
                                          <p:val>
                                            <p:strVal val="0-#ppt_w/2"/>
                                          </p:val>
                                        </p:tav>
                                        <p:tav tm="100000">
                                          <p:val>
                                            <p:strVal val="#ppt_x"/>
                                          </p:val>
                                        </p:tav>
                                      </p:tavLst>
                                    </p:anim>
                                    <p:anim calcmode="lin" valueType="num">
                                      <p:cBhvr additive="base">
                                        <p:cTn id="8" dur="1250" fill="hold"/>
                                        <p:tgtEl>
                                          <p:spTgt spid="2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750"/>
                                        <p:tgtEl>
                                          <p:spTgt spid="27"/>
                                        </p:tgtEl>
                                      </p:cBhvr>
                                    </p:animEffect>
                                  </p:childTnLst>
                                </p:cTn>
                              </p:par>
                            </p:childTnLst>
                          </p:cTn>
                        </p:par>
                        <p:par>
                          <p:cTn id="12" fill="hold">
                            <p:stCondLst>
                              <p:cond delay="1750"/>
                            </p:stCondLst>
                            <p:childTnLst>
                              <p:par>
                                <p:cTn id="13" presetID="42"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250"/>
                                        <p:tgtEl>
                                          <p:spTgt spid="34"/>
                                        </p:tgtEl>
                                      </p:cBhvr>
                                    </p:animEffect>
                                    <p:anim calcmode="lin" valueType="num">
                                      <p:cBhvr>
                                        <p:cTn id="16" dur="250" fill="hold"/>
                                        <p:tgtEl>
                                          <p:spTgt spid="34"/>
                                        </p:tgtEl>
                                        <p:attrNameLst>
                                          <p:attrName>ppt_x</p:attrName>
                                        </p:attrNameLst>
                                      </p:cBhvr>
                                      <p:tavLst>
                                        <p:tav tm="0">
                                          <p:val>
                                            <p:strVal val="#ppt_x"/>
                                          </p:val>
                                        </p:tav>
                                        <p:tav tm="100000">
                                          <p:val>
                                            <p:strVal val="#ppt_x"/>
                                          </p:val>
                                        </p:tav>
                                      </p:tavLst>
                                    </p:anim>
                                    <p:anim calcmode="lin" valueType="num">
                                      <p:cBhvr>
                                        <p:cTn id="17" dur="2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184" y="-571187"/>
            <a:ext cx="12398780" cy="1636652"/>
            <a:chOff x="-104184" y="-571187"/>
            <a:chExt cx="12398780" cy="1636652"/>
          </a:xfrm>
        </p:grpSpPr>
        <p:grpSp>
          <p:nvGrpSpPr>
            <p:cNvPr id="20" name="组合 19"/>
            <p:cNvGrpSpPr/>
            <p:nvPr/>
          </p:nvGrpSpPr>
          <p:grpSpPr>
            <a:xfrm rot="20547816" flipH="1">
              <a:off x="10961093" y="-571187"/>
              <a:ext cx="1333503" cy="1464423"/>
              <a:chOff x="2899857" y="-718024"/>
              <a:chExt cx="6353931" cy="7577613"/>
            </a:xfrm>
          </p:grpSpPr>
          <p:sp>
            <p:nvSpPr>
              <p:cNvPr id="21"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直角三角形 22"/>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rot="1052184">
              <a:off x="-104184" y="-571187"/>
              <a:ext cx="1333503" cy="1464423"/>
              <a:chOff x="2899857" y="-718024"/>
              <a:chExt cx="6353931" cy="7577613"/>
            </a:xfrm>
          </p:grpSpPr>
          <p:sp>
            <p:nvSpPr>
              <p:cNvPr id="14" name="矩形 4"/>
              <p:cNvSpPr/>
              <p:nvPr/>
            </p:nvSpPr>
            <p:spPr>
              <a:xfrm>
                <a:off x="3351200" y="-718024"/>
                <a:ext cx="5902588" cy="4221996"/>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4"/>
              <p:cNvSpPr/>
              <p:nvPr/>
            </p:nvSpPr>
            <p:spPr>
              <a:xfrm>
                <a:off x="2899858" y="0"/>
                <a:ext cx="5902589" cy="6629400"/>
              </a:xfrm>
              <a:custGeom>
                <a:avLst/>
                <a:gdLst>
                  <a:gd name="connsiteX0" fmla="*/ 0 w 5902589"/>
                  <a:gd name="connsiteY0" fmla="*/ 0 h 4306888"/>
                  <a:gd name="connsiteX1" fmla="*/ 5902589 w 5902589"/>
                  <a:gd name="connsiteY1" fmla="*/ 0 h 4306888"/>
                  <a:gd name="connsiteX2" fmla="*/ 5902589 w 5902589"/>
                  <a:gd name="connsiteY2" fmla="*/ 4306888 h 4306888"/>
                  <a:gd name="connsiteX3" fmla="*/ 0 w 5902589"/>
                  <a:gd name="connsiteY3" fmla="*/ 4306888 h 4306888"/>
                  <a:gd name="connsiteX4" fmla="*/ 0 w 5902589"/>
                  <a:gd name="connsiteY4" fmla="*/ 0 h 4306888"/>
                  <a:gd name="connsiteX0" fmla="*/ 0 w 5902589"/>
                  <a:gd name="connsiteY0" fmla="*/ 0 h 6933974"/>
                  <a:gd name="connsiteX1" fmla="*/ 5902589 w 5902589"/>
                  <a:gd name="connsiteY1" fmla="*/ 0 h 6933974"/>
                  <a:gd name="connsiteX2" fmla="*/ 5902589 w 5902589"/>
                  <a:gd name="connsiteY2" fmla="*/ 6933974 h 6933974"/>
                  <a:gd name="connsiteX3" fmla="*/ 0 w 5902589"/>
                  <a:gd name="connsiteY3" fmla="*/ 4306888 h 6933974"/>
                  <a:gd name="connsiteX4" fmla="*/ 0 w 5902589"/>
                  <a:gd name="connsiteY4" fmla="*/ 0 h 693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589" h="6933974">
                    <a:moveTo>
                      <a:pt x="0" y="0"/>
                    </a:moveTo>
                    <a:lnTo>
                      <a:pt x="5902589" y="0"/>
                    </a:lnTo>
                    <a:lnTo>
                      <a:pt x="5902589" y="6933974"/>
                    </a:lnTo>
                    <a:lnTo>
                      <a:pt x="0" y="4306888"/>
                    </a:ln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直角三角形 16"/>
              <p:cNvSpPr/>
              <p:nvPr/>
            </p:nvSpPr>
            <p:spPr>
              <a:xfrm>
                <a:off x="2899857" y="4362451"/>
                <a:ext cx="5902590" cy="24971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p:cNvGrpSpPr/>
            <p:nvPr/>
          </p:nvGrpSpPr>
          <p:grpSpPr>
            <a:xfrm>
              <a:off x="0" y="327761"/>
              <a:ext cx="12190413" cy="737704"/>
              <a:chOff x="0" y="422356"/>
              <a:chExt cx="12190413" cy="737704"/>
            </a:xfrm>
          </p:grpSpPr>
          <p:sp>
            <p:nvSpPr>
              <p:cNvPr id="18" name="TextBox 20"/>
              <p:cNvSpPr txBox="1"/>
              <p:nvPr/>
            </p:nvSpPr>
            <p:spPr>
              <a:xfrm>
                <a:off x="3918858" y="422356"/>
                <a:ext cx="4132612" cy="461665"/>
              </a:xfrm>
              <a:prstGeom prst="rect">
                <a:avLst/>
              </a:prstGeom>
              <a:noFill/>
            </p:spPr>
            <p:txBody>
              <a:bodyPr wrap="square" rtlCol="0">
                <a:spAutoFit/>
              </a:bodyPr>
              <a:lstStyle/>
              <a:p>
                <a:pPr algn="ctr"/>
                <a:r>
                  <a:rPr lang="en-US" altLang="zh-CN" sz="2400" dirty="0" smtClean="0">
                    <a:solidFill>
                      <a:schemeClr val="bg1">
                        <a:lumMod val="50000"/>
                      </a:schemeClr>
                    </a:solidFill>
                    <a:cs typeface="+mn-ea"/>
                    <a:sym typeface="+mn-lt"/>
                  </a:rPr>
                  <a:t>CÔNG NGHỆ SỬ DỤNG</a:t>
                </a:r>
                <a:endParaRPr lang="zh-CN" altLang="en-US" sz="2400" dirty="0">
                  <a:solidFill>
                    <a:schemeClr val="bg1">
                      <a:lumMod val="50000"/>
                    </a:schemeClr>
                  </a:solidFill>
                  <a:cs typeface="+mn-ea"/>
                  <a:sym typeface="+mn-lt"/>
                </a:endParaRPr>
              </a:p>
            </p:txBody>
          </p:sp>
          <p:sp>
            <p:nvSpPr>
              <p:cNvPr id="12" name="矩形 11"/>
              <p:cNvSpPr/>
              <p:nvPr/>
            </p:nvSpPr>
            <p:spPr>
              <a:xfrm flipV="1">
                <a:off x="0" y="1104886"/>
                <a:ext cx="12190413" cy="551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grpSp>
      <p:grpSp>
        <p:nvGrpSpPr>
          <p:cNvPr id="16" name="组合 15"/>
          <p:cNvGrpSpPr/>
          <p:nvPr/>
        </p:nvGrpSpPr>
        <p:grpSpPr>
          <a:xfrm>
            <a:off x="7409069" y="4677184"/>
            <a:ext cx="4278138" cy="1946441"/>
            <a:chOff x="3703062" y="3405204"/>
            <a:chExt cx="1904074" cy="1336999"/>
          </a:xfrm>
        </p:grpSpPr>
        <p:sp>
          <p:nvSpPr>
            <p:cNvPr id="33" name="Text Box 10"/>
            <p:cNvSpPr txBox="1">
              <a:spLocks noChangeArrowheads="1"/>
            </p:cNvSpPr>
            <p:nvPr/>
          </p:nvSpPr>
          <p:spPr bwMode="auto">
            <a:xfrm>
              <a:off x="3715762" y="3405204"/>
              <a:ext cx="1615440" cy="221980"/>
            </a:xfrm>
            <a:prstGeom prst="rect">
              <a:avLst/>
            </a:prstGeom>
            <a:noFill/>
            <a:ln w="9525">
              <a:noFill/>
              <a:miter lim="800000"/>
              <a:headEnd/>
              <a:tailEnd/>
            </a:ln>
          </p:spPr>
          <p:txBody>
            <a:bodyPr wrap="square" lIns="45720" tIns="22860" rIns="45720" bIns="22860">
              <a:spAutoFit/>
            </a:bodyPr>
            <a:lstStyle/>
            <a:p>
              <a:pPr algn="ctr" defTabSz="1088232"/>
              <a:r>
                <a:rPr lang="en-US" altLang="zh-CN" b="1" dirty="0" smtClean="0">
                  <a:solidFill>
                    <a:schemeClr val="bg1">
                      <a:lumMod val="50000"/>
                    </a:schemeClr>
                  </a:solidFill>
                  <a:cs typeface="+mn-ea"/>
                  <a:sym typeface="+mn-lt"/>
                </a:rPr>
                <a:t>SQL SERVER</a:t>
              </a:r>
              <a:endParaRPr lang="en-US" altLang="zh-CN" sz="1400" i="1" dirty="0">
                <a:solidFill>
                  <a:schemeClr val="bg1">
                    <a:lumMod val="50000"/>
                  </a:schemeClr>
                </a:solidFill>
                <a:cs typeface="+mn-ea"/>
                <a:sym typeface="+mn-lt"/>
              </a:endParaRPr>
            </a:p>
          </p:txBody>
        </p:sp>
        <p:sp>
          <p:nvSpPr>
            <p:cNvPr id="34" name="Text Box 10"/>
            <p:cNvSpPr txBox="1">
              <a:spLocks noChangeArrowheads="1"/>
            </p:cNvSpPr>
            <p:nvPr/>
          </p:nvSpPr>
          <p:spPr bwMode="auto">
            <a:xfrm>
              <a:off x="3703062" y="3854281"/>
              <a:ext cx="1904074" cy="887922"/>
            </a:xfrm>
            <a:prstGeom prst="rect">
              <a:avLst/>
            </a:prstGeom>
            <a:noFill/>
            <a:ln w="9525">
              <a:noFill/>
              <a:miter lim="800000"/>
              <a:headEnd/>
              <a:tailEnd/>
            </a:ln>
          </p:spPr>
          <p:txBody>
            <a:bodyPr wrap="square" lIns="45720" tIns="22860" rIns="45720" bIns="22860">
              <a:spAutoFit/>
            </a:bodyPr>
            <a:lstStyle/>
            <a:p>
              <a:pPr marL="171450" indent="-171450">
                <a:lnSpc>
                  <a:spcPct val="150000"/>
                </a:lnSpc>
                <a:spcBef>
                  <a:spcPct val="0"/>
                </a:spcBef>
                <a:buFont typeface="Arial" pitchFamily="34" charset="0"/>
                <a:buChar char="•"/>
              </a:pPr>
              <a:r>
                <a:rPr lang="en-US" altLang="zh-CN" b="1" dirty="0" smtClean="0">
                  <a:solidFill>
                    <a:schemeClr val="bg1">
                      <a:lumMod val="50000"/>
                    </a:schemeClr>
                  </a:solidFill>
                  <a:cs typeface="+mn-ea"/>
                  <a:sym typeface="+mn-lt"/>
                </a:rPr>
                <a:t>Cơ sở dữ liệu</a:t>
              </a:r>
              <a:endParaRPr lang="en-US" altLang="zh-CN" b="1" dirty="0">
                <a:solidFill>
                  <a:schemeClr val="bg1">
                    <a:lumMod val="50000"/>
                  </a:schemeClr>
                </a:solidFill>
                <a:cs typeface="+mn-ea"/>
                <a:sym typeface="+mn-lt"/>
              </a:endParaRPr>
            </a:p>
            <a:p>
              <a:pPr marL="171450" indent="-171450">
                <a:lnSpc>
                  <a:spcPct val="150000"/>
                </a:lnSpc>
                <a:spcBef>
                  <a:spcPct val="0"/>
                </a:spcBef>
                <a:buFont typeface="Arial" pitchFamily="34" charset="0"/>
                <a:buChar char="•"/>
              </a:pPr>
              <a:r>
                <a:rPr lang="en-US" altLang="zh-CN" b="1" dirty="0">
                  <a:solidFill>
                    <a:schemeClr val="bg1">
                      <a:lumMod val="50000"/>
                    </a:schemeClr>
                  </a:solidFill>
                  <a:cs typeface="+mn-ea"/>
                  <a:sym typeface="+mn-lt"/>
                </a:rPr>
                <a:t>Hỗ trợ tốt </a:t>
              </a:r>
              <a:r>
                <a:rPr lang="en-US" altLang="zh-CN" b="1" dirty="0" smtClean="0">
                  <a:solidFill>
                    <a:schemeClr val="bg1">
                      <a:lumMod val="50000"/>
                    </a:schemeClr>
                  </a:solidFill>
                  <a:cs typeface="+mn-ea"/>
                  <a:sym typeface="+mn-lt"/>
                </a:rPr>
                <a:t>kết nối với dự án C#</a:t>
              </a:r>
              <a:endParaRPr lang="en-US" altLang="zh-CN" b="1" dirty="0">
                <a:solidFill>
                  <a:schemeClr val="bg1">
                    <a:lumMod val="50000"/>
                  </a:schemeClr>
                </a:solidFill>
                <a:cs typeface="+mn-ea"/>
                <a:sym typeface="+mn-lt"/>
              </a:endParaRPr>
            </a:p>
          </p:txBody>
        </p:sp>
        <p:cxnSp>
          <p:nvCxnSpPr>
            <p:cNvPr id="35" name="Straight Connector 16"/>
            <p:cNvCxnSpPr/>
            <p:nvPr/>
          </p:nvCxnSpPr>
          <p:spPr>
            <a:xfrm>
              <a:off x="3723382" y="3726944"/>
              <a:ext cx="160020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1" y="1963388"/>
            <a:ext cx="3736608" cy="2323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8794" y="1144238"/>
            <a:ext cx="2790825"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92049" y="2397180"/>
            <a:ext cx="3692906" cy="208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71" y="4580512"/>
            <a:ext cx="4024312"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3551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wipe(down)">
                                      <p:cBhvr>
                                        <p:cTn id="14" dur="500"/>
                                        <p:tgtEl>
                                          <p:spTgt spid="4098"/>
                                        </p:tgtEl>
                                      </p:cBhvr>
                                    </p:animEffect>
                                  </p:childTnLst>
                                </p:cTn>
                              </p:par>
                              <p:par>
                                <p:cTn id="15" presetID="22" presetClass="entr" presetSubtype="4" fill="hold" nodeType="withEffect">
                                  <p:stCondLst>
                                    <p:cond delay="0"/>
                                  </p:stCondLst>
                                  <p:childTnLst>
                                    <p:set>
                                      <p:cBhvr>
                                        <p:cTn id="16" dur="1" fill="hold">
                                          <p:stCondLst>
                                            <p:cond delay="0"/>
                                          </p:stCondLst>
                                        </p:cTn>
                                        <p:tgtEl>
                                          <p:spTgt spid="4101"/>
                                        </p:tgtEl>
                                        <p:attrNameLst>
                                          <p:attrName>style.visibility</p:attrName>
                                        </p:attrNameLst>
                                      </p:cBhvr>
                                      <p:to>
                                        <p:strVal val="visible"/>
                                      </p:to>
                                    </p:set>
                                    <p:animEffect transition="in" filter="wipe(down)">
                                      <p:cBhvr>
                                        <p:cTn id="17" dur="500"/>
                                        <p:tgtEl>
                                          <p:spTgt spid="410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00"/>
                                        </p:tgtEl>
                                        <p:attrNameLst>
                                          <p:attrName>style.visibility</p:attrName>
                                        </p:attrNameLst>
                                      </p:cBhvr>
                                      <p:to>
                                        <p:strVal val="visible"/>
                                      </p:to>
                                    </p:set>
                                    <p:animEffect transition="in" filter="fade">
                                      <p:cBhvr>
                                        <p:cTn id="27" dur="1000"/>
                                        <p:tgtEl>
                                          <p:spTgt spid="4100"/>
                                        </p:tgtEl>
                                      </p:cBhvr>
                                    </p:animEffect>
                                    <p:anim calcmode="lin" valueType="num">
                                      <p:cBhvr>
                                        <p:cTn id="28" dur="1000" fill="hold"/>
                                        <p:tgtEl>
                                          <p:spTgt spid="4100"/>
                                        </p:tgtEl>
                                        <p:attrNameLst>
                                          <p:attrName>ppt_x</p:attrName>
                                        </p:attrNameLst>
                                      </p:cBhvr>
                                      <p:tavLst>
                                        <p:tav tm="0">
                                          <p:val>
                                            <p:strVal val="#ppt_x"/>
                                          </p:val>
                                        </p:tav>
                                        <p:tav tm="100000">
                                          <p:val>
                                            <p:strVal val="#ppt_x"/>
                                          </p:val>
                                        </p:tav>
                                      </p:tavLst>
                                    </p:anim>
                                    <p:anim calcmode="lin" valueType="num">
                                      <p:cBhvr>
                                        <p:cTn id="29" dur="1000" fill="hold"/>
                                        <p:tgtEl>
                                          <p:spTgt spid="410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99"/>
                                        </p:tgtEl>
                                        <p:attrNameLst>
                                          <p:attrName>style.visibility</p:attrName>
                                        </p:attrNameLst>
                                      </p:cBhvr>
                                      <p:to>
                                        <p:strVal val="visible"/>
                                      </p:to>
                                    </p:set>
                                    <p:animEffect transition="in" filter="fade">
                                      <p:cBhvr>
                                        <p:cTn id="32" dur="1000"/>
                                        <p:tgtEl>
                                          <p:spTgt spid="4099"/>
                                        </p:tgtEl>
                                      </p:cBhvr>
                                    </p:animEffect>
                                    <p:anim calcmode="lin" valueType="num">
                                      <p:cBhvr>
                                        <p:cTn id="33" dur="1000" fill="hold"/>
                                        <p:tgtEl>
                                          <p:spTgt spid="4099"/>
                                        </p:tgtEl>
                                        <p:attrNameLst>
                                          <p:attrName>ppt_x</p:attrName>
                                        </p:attrNameLst>
                                      </p:cBhvr>
                                      <p:tavLst>
                                        <p:tav tm="0">
                                          <p:val>
                                            <p:strVal val="#ppt_x"/>
                                          </p:val>
                                        </p:tav>
                                        <p:tav tm="100000">
                                          <p:val>
                                            <p:strVal val="#ppt_x"/>
                                          </p:val>
                                        </p:tav>
                                      </p:tavLst>
                                    </p:anim>
                                    <p:anim calcmode="lin" valueType="num">
                                      <p:cBhvr>
                                        <p:cTn id="34"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 name="ISPRING_PRESENTATION_TITLE" val="商务ppt"/>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j5fb24o">
      <a:majorFont>
        <a:latin typeface="Helvetica"/>
        <a:ea typeface="Helvetica"/>
        <a:cs typeface=""/>
      </a:majorFont>
      <a:minorFont>
        <a:latin typeface="Helvetica"/>
        <a:ea typeface="Helvetic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rj5fb24o">
      <a:majorFont>
        <a:latin typeface="Helvetica"/>
        <a:ea typeface="Helvetica"/>
        <a:cs typeface=""/>
      </a:majorFont>
      <a:minorFont>
        <a:latin typeface="Helvetica"/>
        <a:ea typeface="Helvetic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j5fb24o">
      <a:majorFont>
        <a:latin typeface="Helvetica"/>
        <a:ea typeface="Helvetica"/>
        <a:cs typeface=""/>
      </a:majorFont>
      <a:minorFont>
        <a:latin typeface="Helvetica"/>
        <a:ea typeface="Helvetic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j5fb24o">
      <a:majorFont>
        <a:latin typeface="Helvetica"/>
        <a:ea typeface="Helvetica"/>
        <a:cs typeface=""/>
      </a:majorFont>
      <a:minorFont>
        <a:latin typeface="Helvetica"/>
        <a:ea typeface="Helvetic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j5fb24o">
      <a:majorFont>
        <a:latin typeface="Helvetica"/>
        <a:ea typeface="Helvetica"/>
        <a:cs typeface=""/>
      </a:majorFont>
      <a:minorFont>
        <a:latin typeface="Helvetica"/>
        <a:ea typeface="Helvetic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j5fb24o">
      <a:majorFont>
        <a:latin typeface="Helvetica"/>
        <a:ea typeface="Helvetica"/>
        <a:cs typeface=""/>
      </a:majorFont>
      <a:minorFont>
        <a:latin typeface="Helvetica"/>
        <a:ea typeface="Helvetic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j5fb24o">
      <a:majorFont>
        <a:latin typeface="Helvetica"/>
        <a:ea typeface="Helvetica"/>
        <a:cs typeface=""/>
      </a:majorFont>
      <a:minorFont>
        <a:latin typeface="Helvetica"/>
        <a:ea typeface="Helvetic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j5fb24o">
      <a:majorFont>
        <a:latin typeface="Helvetica"/>
        <a:ea typeface="Helvetica"/>
        <a:cs typeface=""/>
      </a:majorFont>
      <a:minorFont>
        <a:latin typeface="Helvetica"/>
        <a:ea typeface="Helvetic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j5fb24o">
      <a:majorFont>
        <a:latin typeface="Helvetica"/>
        <a:ea typeface="Helvetica"/>
        <a:cs typeface=""/>
      </a:majorFont>
      <a:minorFont>
        <a:latin typeface="Helvetica"/>
        <a:ea typeface="Helvetic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j5fb24o">
      <a:majorFont>
        <a:latin typeface="Helvetica"/>
        <a:ea typeface="Helvetica"/>
        <a:cs typeface=""/>
      </a:majorFont>
      <a:minorFont>
        <a:latin typeface="Helvetica"/>
        <a:ea typeface="Helvetic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4446</TotalTime>
  <Words>470</Words>
  <Application>Microsoft Office PowerPoint</Application>
  <PresentationFormat>Custom</PresentationFormat>
  <Paragraphs>76</Paragraphs>
  <Slides>16</Slides>
  <Notes>16</Notes>
  <HiddenSlides>0</HiddenSlides>
  <MMClips>1</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16</vt:i4>
      </vt:variant>
    </vt:vector>
  </HeadingPairs>
  <TitlesOfParts>
    <vt:vector size="37" baseType="lpstr">
      <vt:lpstr>Arial</vt:lpstr>
      <vt:lpstr>ITC Avant Garde Std Bk</vt:lpstr>
      <vt:lpstr>Calibri</vt:lpstr>
      <vt:lpstr>LiHei Pro</vt:lpstr>
      <vt:lpstr>宋体</vt:lpstr>
      <vt:lpstr>Signika</vt:lpstr>
      <vt:lpstr>等线</vt:lpstr>
      <vt:lpstr>Impact</vt:lpstr>
      <vt:lpstr>Helvetica</vt:lpstr>
      <vt:lpstr>Open Sans Extrabold</vt:lpstr>
      <vt:lpstr>迷你简汉真广标</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lzj</dc:creator>
  <cp:lastModifiedBy>TrongHao</cp:lastModifiedBy>
  <cp:revision>2778</cp:revision>
  <dcterms:created xsi:type="dcterms:W3CDTF">2015-12-01T09:06:39Z</dcterms:created>
  <dcterms:modified xsi:type="dcterms:W3CDTF">2020-12-04T12:50:25Z</dcterms:modified>
</cp:coreProperties>
</file>